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61"/>
  </p:notesMasterIdLst>
  <p:sldIdLst>
    <p:sldId id="256" r:id="rId39"/>
    <p:sldId id="257" r:id="rId40"/>
    <p:sldId id="258" r:id="rId41"/>
    <p:sldId id="259" r:id="rId42"/>
    <p:sldId id="260" r:id="rId43"/>
    <p:sldId id="261" r:id="rId44"/>
    <p:sldId id="262" r:id="rId45"/>
    <p:sldId id="263" r:id="rId46"/>
    <p:sldId id="264" r:id="rId47"/>
    <p:sldId id="265" r:id="rId48"/>
    <p:sldId id="266" r:id="rId49"/>
    <p:sldId id="267" r:id="rId50"/>
    <p:sldId id="268" r:id="rId51"/>
    <p:sldId id="269" r:id="rId52"/>
    <p:sldId id="270" r:id="rId53"/>
    <p:sldId id="271" r:id="rId54"/>
    <p:sldId id="272" r:id="rId55"/>
    <p:sldId id="273" r:id="rId56"/>
    <p:sldId id="274" r:id="rId57"/>
    <p:sldId id="275" r:id="rId58"/>
    <p:sldId id="276" r:id="rId59"/>
    <p:sldId id="277" r:id="rId6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Fira Sans" charset="1" panose="020B0503050000020004"/>
      <p:regular r:id="rId16"/>
    </p:embeddedFont>
    <p:embeddedFont>
      <p:font typeface="Fira Sans Bold" charset="1" panose="020B0803050000020004"/>
      <p:regular r:id="rId17"/>
    </p:embeddedFont>
    <p:embeddedFont>
      <p:font typeface="Fira Sans Italics" charset="1" panose="020B0503050000020004"/>
      <p:regular r:id="rId18"/>
    </p:embeddedFont>
    <p:embeddedFont>
      <p:font typeface="Fira Sans Bold Italics" charset="1" panose="020B0803050000020004"/>
      <p:regular r:id="rId19"/>
    </p:embeddedFont>
    <p:embeddedFont>
      <p:font typeface="Fira Sans Thin" charset="1" panose="020B0303050000020004"/>
      <p:regular r:id="rId20"/>
    </p:embeddedFont>
    <p:embeddedFont>
      <p:font typeface="Fira Sans Thin Italics" charset="1" panose="020B0303050000020004"/>
      <p:regular r:id="rId21"/>
    </p:embeddedFont>
    <p:embeddedFont>
      <p:font typeface="Fira Sans Extra-Light" charset="1" panose="020B0403050000020004"/>
      <p:regular r:id="rId22"/>
    </p:embeddedFont>
    <p:embeddedFont>
      <p:font typeface="Fira Sans Extra-Light Italics" charset="1" panose="020B0403050000020004"/>
      <p:regular r:id="rId23"/>
    </p:embeddedFont>
    <p:embeddedFont>
      <p:font typeface="Fira Sans Light" charset="1" panose="020B0403050000020004"/>
      <p:regular r:id="rId24"/>
    </p:embeddedFont>
    <p:embeddedFont>
      <p:font typeface="Fira Sans Light Italics" charset="1" panose="020B0403050000020004"/>
      <p:regular r:id="rId25"/>
    </p:embeddedFont>
    <p:embeddedFont>
      <p:font typeface="Fira Sans Medium" charset="1" panose="020B0603050000020004"/>
      <p:regular r:id="rId26"/>
    </p:embeddedFont>
    <p:embeddedFont>
      <p:font typeface="Fira Sans Medium Italics" charset="1" panose="020B0603050000020004"/>
      <p:regular r:id="rId27"/>
    </p:embeddedFont>
    <p:embeddedFont>
      <p:font typeface="Fira Sans Semi-Bold" charset="1" panose="020B0603050000020004"/>
      <p:regular r:id="rId28"/>
    </p:embeddedFont>
    <p:embeddedFont>
      <p:font typeface="Fira Sans Semi-Bold Italics" charset="1" panose="020B0703050000020004"/>
      <p:regular r:id="rId29"/>
    </p:embeddedFont>
    <p:embeddedFont>
      <p:font typeface="Fira Sans Ultra-Bold" charset="1" panose="020B0903050000020004"/>
      <p:regular r:id="rId30"/>
    </p:embeddedFont>
    <p:embeddedFont>
      <p:font typeface="Fira Sans Ultra-Bold Italics" charset="1" panose="020B0903050000020004"/>
      <p:regular r:id="rId31"/>
    </p:embeddedFont>
    <p:embeddedFont>
      <p:font typeface="Fira Sans Heavy" charset="1" panose="020B0A03050000020004"/>
      <p:regular r:id="rId32"/>
    </p:embeddedFont>
    <p:embeddedFont>
      <p:font typeface="Fira Sans Heavy Italics" charset="1" panose="020B0A03050000020004"/>
      <p:regular r:id="rId33"/>
    </p:embeddedFont>
    <p:embeddedFont>
      <p:font typeface="Hagrid Text" charset="1" panose="00000500000000000000"/>
      <p:regular r:id="rId34"/>
    </p:embeddedFont>
    <p:embeddedFont>
      <p:font typeface="Hagrid Text Bold" charset="1" panose="00000800000000000000"/>
      <p:regular r:id="rId35"/>
    </p:embeddedFont>
    <p:embeddedFont>
      <p:font typeface="Hagrid Text Thin" charset="1" panose="00000200000000000000"/>
      <p:regular r:id="rId36"/>
    </p:embeddedFont>
    <p:embeddedFont>
      <p:font typeface="Hagrid Text Light" charset="1" panose="00000400000000000000"/>
      <p:regular r:id="rId37"/>
    </p:embeddedFont>
    <p:embeddedFont>
      <p:font typeface="Hagrid Text Heavy" charset="1" panose="00000A00000000000000"/>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slides/slide1.xml" Type="http://schemas.openxmlformats.org/officeDocument/2006/relationships/slide"/><Relationship Id="rId4" Target="theme/theme1.xml" Type="http://schemas.openxmlformats.org/officeDocument/2006/relationships/theme"/><Relationship Id="rId40" Target="slides/slide2.xml" Type="http://schemas.openxmlformats.org/officeDocument/2006/relationships/slide"/><Relationship Id="rId41" Target="slides/slide3.xml" Type="http://schemas.openxmlformats.org/officeDocument/2006/relationships/slide"/><Relationship Id="rId42" Target="slides/slide4.xml" Type="http://schemas.openxmlformats.org/officeDocument/2006/relationships/slide"/><Relationship Id="rId43" Target="slides/slide5.xml" Type="http://schemas.openxmlformats.org/officeDocument/2006/relationships/slide"/><Relationship Id="rId44" Target="slides/slide6.xml" Type="http://schemas.openxmlformats.org/officeDocument/2006/relationships/slide"/><Relationship Id="rId45" Target="slides/slide7.xml" Type="http://schemas.openxmlformats.org/officeDocument/2006/relationships/slide"/><Relationship Id="rId46" Target="slides/slide8.xml" Type="http://schemas.openxmlformats.org/officeDocument/2006/relationships/slide"/><Relationship Id="rId47" Target="slides/slide9.xml" Type="http://schemas.openxmlformats.org/officeDocument/2006/relationships/slide"/><Relationship Id="rId48" Target="slides/slide10.xml" Type="http://schemas.openxmlformats.org/officeDocument/2006/relationships/slide"/><Relationship Id="rId49" Target="slides/slide11.xml" Type="http://schemas.openxmlformats.org/officeDocument/2006/relationships/slide"/><Relationship Id="rId5" Target="tableStyles.xml" Type="http://schemas.openxmlformats.org/officeDocument/2006/relationships/tableStyles"/><Relationship Id="rId50" Target="slides/slide12.xml" Type="http://schemas.openxmlformats.org/officeDocument/2006/relationships/slide"/><Relationship Id="rId51" Target="slides/slide13.xml" Type="http://schemas.openxmlformats.org/officeDocument/2006/relationships/slide"/><Relationship Id="rId52" Target="slides/slide14.xml" Type="http://schemas.openxmlformats.org/officeDocument/2006/relationships/slide"/><Relationship Id="rId53" Target="slides/slide15.xml" Type="http://schemas.openxmlformats.org/officeDocument/2006/relationships/slide"/><Relationship Id="rId54" Target="slides/slide16.xml" Type="http://schemas.openxmlformats.org/officeDocument/2006/relationships/slide"/><Relationship Id="rId55" Target="slides/slide17.xml" Type="http://schemas.openxmlformats.org/officeDocument/2006/relationships/slide"/><Relationship Id="rId56" Target="slides/slide18.xml" Type="http://schemas.openxmlformats.org/officeDocument/2006/relationships/slide"/><Relationship Id="rId57" Target="slides/slide19.xml" Type="http://schemas.openxmlformats.org/officeDocument/2006/relationships/slide"/><Relationship Id="rId58" Target="slides/slide20.xml" Type="http://schemas.openxmlformats.org/officeDocument/2006/relationships/slide"/><Relationship Id="rId59" Target="slides/slide21.xml" Type="http://schemas.openxmlformats.org/officeDocument/2006/relationships/slide"/><Relationship Id="rId6" Target="fonts/font6.fntdata" Type="http://schemas.openxmlformats.org/officeDocument/2006/relationships/font"/><Relationship Id="rId60" Target="slides/slide22.xml" Type="http://schemas.openxmlformats.org/officeDocument/2006/relationships/slide"/><Relationship Id="rId61" Target="notesMasters/notesMaster1.xml" Type="http://schemas.openxmlformats.org/officeDocument/2006/relationships/notesMaster"/><Relationship Id="rId62" Target="theme/theme2.xml" Type="http://schemas.openxmlformats.org/officeDocument/2006/relationships/theme"/><Relationship Id="rId63" Target="notesSlides/notesSlide1.xml" Type="http://schemas.openxmlformats.org/officeDocument/2006/relationships/notesSlide"/><Relationship Id="rId64" Target="notesSlides/notesSlide2.xml" Type="http://schemas.openxmlformats.org/officeDocument/2006/relationships/note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Atharvaa</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Atharvaa</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1925272"/>
            <a:ext cx="12709070" cy="5835727"/>
            <a:chOff x="0" y="0"/>
            <a:chExt cx="16945427" cy="7780969"/>
          </a:xfrm>
        </p:grpSpPr>
        <p:sp>
          <p:nvSpPr>
            <p:cNvPr name="TextBox 3" id="3"/>
            <p:cNvSpPr txBox="true"/>
            <p:nvPr/>
          </p:nvSpPr>
          <p:spPr>
            <a:xfrm rot="0">
              <a:off x="0" y="0"/>
              <a:ext cx="16945427" cy="6908800"/>
            </a:xfrm>
            <a:prstGeom prst="rect">
              <a:avLst/>
            </a:prstGeom>
          </p:spPr>
          <p:txBody>
            <a:bodyPr anchor="t" rtlCol="false" tIns="0" lIns="0" bIns="0" rIns="0">
              <a:spAutoFit/>
            </a:bodyPr>
            <a:lstStyle/>
            <a:p>
              <a:pPr>
                <a:lnSpc>
                  <a:spcPts val="10225"/>
                </a:lnSpc>
              </a:pPr>
              <a:r>
                <a:rPr lang="en-US" sz="8521">
                  <a:solidFill>
                    <a:srgbClr val="000000"/>
                  </a:solidFill>
                  <a:latin typeface="Hagrid Text"/>
                </a:rPr>
                <a:t>Sentiment Analysis of Financial and Blockchain News using NLP</a:t>
              </a:r>
            </a:p>
          </p:txBody>
        </p:sp>
        <p:sp>
          <p:nvSpPr>
            <p:cNvPr name="TextBox 4" id="4"/>
            <p:cNvSpPr txBox="true"/>
            <p:nvPr/>
          </p:nvSpPr>
          <p:spPr>
            <a:xfrm rot="0">
              <a:off x="0" y="7179564"/>
              <a:ext cx="16945427" cy="601404"/>
            </a:xfrm>
            <a:prstGeom prst="rect">
              <a:avLst/>
            </a:prstGeom>
          </p:spPr>
          <p:txBody>
            <a:bodyPr anchor="t" rtlCol="false" tIns="0" lIns="0" bIns="0" rIns="0">
              <a:spAutoFit/>
            </a:bodyPr>
            <a:lstStyle/>
            <a:p>
              <a:pPr>
                <a:lnSpc>
                  <a:spcPts val="3751"/>
                </a:lnSpc>
              </a:pPr>
              <a:r>
                <a:rPr lang="en-US" sz="2679">
                  <a:solidFill>
                    <a:srgbClr val="000000"/>
                  </a:solidFill>
                  <a:latin typeface="Hagrid Text"/>
                </a:rPr>
                <a:t>Detailed Project Overview</a:t>
              </a:r>
            </a:p>
          </p:txBody>
        </p:sp>
      </p:grpSp>
      <p:grpSp>
        <p:nvGrpSpPr>
          <p:cNvPr name="Group 5" id="5"/>
          <p:cNvGrpSpPr/>
          <p:nvPr/>
        </p:nvGrpSpPr>
        <p:grpSpPr>
          <a:xfrm rot="0">
            <a:off x="14328902" y="2317173"/>
            <a:ext cx="7321033" cy="6340049"/>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237161"/>
            </a:solidFill>
          </p:spPr>
        </p:sp>
      </p:grpSp>
      <p:grpSp>
        <p:nvGrpSpPr>
          <p:cNvPr name="Group 7" id="7"/>
          <p:cNvGrpSpPr/>
          <p:nvPr/>
        </p:nvGrpSpPr>
        <p:grpSpPr>
          <a:xfrm rot="0">
            <a:off x="12122944" y="7035126"/>
            <a:ext cx="4970154" cy="43041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grpSp>
        <p:nvGrpSpPr>
          <p:cNvPr name="Group 9" id="9"/>
          <p:cNvGrpSpPr/>
          <p:nvPr/>
        </p:nvGrpSpPr>
        <p:grpSpPr>
          <a:xfrm rot="0">
            <a:off x="12336342" y="5954842"/>
            <a:ext cx="2271679" cy="196728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11" id="11"/>
          <p:cNvGrpSpPr/>
          <p:nvPr/>
        </p:nvGrpSpPr>
        <p:grpSpPr>
          <a:xfrm rot="0">
            <a:off x="13737770" y="465396"/>
            <a:ext cx="3799619" cy="3290488"/>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sp>
        <p:nvSpPr>
          <p:cNvPr name="Freeform 13" id="13"/>
          <p:cNvSpPr/>
          <p:nvPr/>
        </p:nvSpPr>
        <p:spPr>
          <a:xfrm flipH="false" flipV="false" rot="0">
            <a:off x="1028700" y="465396"/>
            <a:ext cx="2427165" cy="1126609"/>
          </a:xfrm>
          <a:custGeom>
            <a:avLst/>
            <a:gdLst/>
            <a:ahLst/>
            <a:cxnLst/>
            <a:rect r="r" b="b" t="t" l="l"/>
            <a:pathLst>
              <a:path h="1126609" w="2427165">
                <a:moveTo>
                  <a:pt x="0" y="0"/>
                </a:moveTo>
                <a:lnTo>
                  <a:pt x="2427165" y="0"/>
                </a:lnTo>
                <a:lnTo>
                  <a:pt x="2427165" y="1126608"/>
                </a:lnTo>
                <a:lnTo>
                  <a:pt x="0" y="1126608"/>
                </a:lnTo>
                <a:lnTo>
                  <a:pt x="0" y="0"/>
                </a:lnTo>
                <a:close/>
              </a:path>
            </a:pathLst>
          </a:custGeom>
          <a:blipFill>
            <a:blip r:embed="rId2"/>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2804984" cy="6226137"/>
            <a:chOff x="0" y="0"/>
            <a:chExt cx="11048529" cy="5372100"/>
          </a:xfrm>
        </p:grpSpPr>
        <p:sp>
          <p:nvSpPr>
            <p:cNvPr name="Freeform 3" id="3"/>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grpSp>
        <p:nvGrpSpPr>
          <p:cNvPr name="Group 4" id="4"/>
          <p:cNvGrpSpPr/>
          <p:nvPr/>
        </p:nvGrpSpPr>
        <p:grpSpPr>
          <a:xfrm rot="0">
            <a:off x="8611724" y="-865713"/>
            <a:ext cx="2695438" cy="2334501"/>
            <a:chOff x="0" y="0"/>
            <a:chExt cx="6202680" cy="5372100"/>
          </a:xfrm>
        </p:grpSpPr>
        <p:sp>
          <p:nvSpPr>
            <p:cNvPr name="Freeform 5" id="5"/>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6" id="6"/>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RNN Model</a:t>
            </a:r>
          </a:p>
        </p:txBody>
      </p:sp>
      <p:sp>
        <p:nvSpPr>
          <p:cNvPr name="TextBox 7" id="7"/>
          <p:cNvSpPr txBox="true"/>
          <p:nvPr/>
        </p:nvSpPr>
        <p:spPr>
          <a:xfrm rot="0">
            <a:off x="495757" y="2755232"/>
            <a:ext cx="16317629" cy="4845398"/>
          </a:xfrm>
          <a:prstGeom prst="rect">
            <a:avLst/>
          </a:prstGeom>
        </p:spPr>
        <p:txBody>
          <a:bodyPr anchor="t" rtlCol="false" tIns="0" lIns="0" bIns="0" rIns="0">
            <a:spAutoFit/>
          </a:bodyPr>
          <a:lstStyle/>
          <a:p>
            <a:pPr>
              <a:lnSpc>
                <a:spcPts val="3519"/>
              </a:lnSpc>
            </a:pPr>
          </a:p>
          <a:p>
            <a:pPr>
              <a:lnSpc>
                <a:spcPts val="3519"/>
              </a:lnSpc>
            </a:pPr>
            <a:r>
              <a:rPr lang="en-US" sz="2514">
                <a:solidFill>
                  <a:srgbClr val="000000"/>
                </a:solidFill>
                <a:latin typeface="Hagrid Text Bold"/>
              </a:rPr>
              <a:t>4. GlobalMaxPooling1D: </a:t>
            </a:r>
            <a:r>
              <a:rPr lang="en-US" sz="2514">
                <a:solidFill>
                  <a:srgbClr val="000000"/>
                </a:solidFill>
                <a:latin typeface="Hagrid Text"/>
              </a:rPr>
              <a:t>Reduces the sequence of outputs to a single maximum value for each feature map, producing a fixed-size output.</a:t>
            </a:r>
          </a:p>
          <a:p>
            <a:pPr>
              <a:lnSpc>
                <a:spcPts val="3519"/>
              </a:lnSpc>
            </a:pPr>
          </a:p>
          <a:p>
            <a:pPr>
              <a:lnSpc>
                <a:spcPts val="3519"/>
              </a:lnSpc>
            </a:pPr>
            <a:r>
              <a:rPr lang="en-US" sz="2514">
                <a:solidFill>
                  <a:srgbClr val="000000"/>
                </a:solidFill>
                <a:latin typeface="Hagrid Text Bold"/>
              </a:rPr>
              <a:t> 5. Dense Layer:</a:t>
            </a:r>
            <a:r>
              <a:rPr lang="en-US" sz="2514">
                <a:solidFill>
                  <a:srgbClr val="000000"/>
                </a:solidFill>
                <a:latin typeface="Hagrid Text"/>
              </a:rPr>
              <a:t> Fully connected layer for further processing of features.</a:t>
            </a:r>
          </a:p>
          <a:p>
            <a:pPr>
              <a:lnSpc>
                <a:spcPts val="3519"/>
              </a:lnSpc>
            </a:pPr>
            <a:r>
              <a:rPr lang="en-US" sz="2514">
                <a:solidFill>
                  <a:srgbClr val="000000"/>
                </a:solidFill>
                <a:latin typeface="Hagrid Text"/>
              </a:rPr>
              <a:t>Parameters: Number of neurons: 64, Activation: ReLU.</a:t>
            </a:r>
          </a:p>
          <a:p>
            <a:pPr>
              <a:lnSpc>
                <a:spcPts val="3519"/>
              </a:lnSpc>
            </a:pPr>
          </a:p>
          <a:p>
            <a:pPr>
              <a:lnSpc>
                <a:spcPts val="3519"/>
              </a:lnSpc>
            </a:pPr>
            <a:r>
              <a:rPr lang="en-US" sz="2514">
                <a:solidFill>
                  <a:srgbClr val="000000"/>
                </a:solidFill>
                <a:latin typeface="Hagrid Text Bold"/>
              </a:rPr>
              <a:t>6. Final Dense Layer with Sigmoid Activation: </a:t>
            </a:r>
            <a:r>
              <a:rPr lang="en-US" sz="2514">
                <a:solidFill>
                  <a:srgbClr val="000000"/>
                </a:solidFill>
                <a:latin typeface="Hagrid Text"/>
              </a:rPr>
              <a:t>Provides a binary classification output</a:t>
            </a:r>
            <a:r>
              <a:rPr lang="en-US" sz="2514">
                <a:solidFill>
                  <a:srgbClr val="000000"/>
                </a:solidFill>
                <a:latin typeface="Hagrid Text Bold"/>
              </a:rPr>
              <a:t>.</a:t>
            </a:r>
          </a:p>
          <a:p>
            <a:pPr>
              <a:lnSpc>
                <a:spcPts val="3519"/>
              </a:lnSpc>
            </a:pPr>
            <a:r>
              <a:rPr lang="en-US" sz="2514">
                <a:solidFill>
                  <a:srgbClr val="000000"/>
                </a:solidFill>
                <a:latin typeface="Hagrid Text"/>
              </a:rPr>
              <a:t>Parameters: Number of neurons: 1, Activation: Sigmoid (for binary output).</a:t>
            </a:r>
          </a:p>
          <a:p>
            <a:pPr>
              <a:lnSpc>
                <a:spcPts val="3519"/>
              </a:lnSpc>
            </a:pPr>
          </a:p>
          <a:p>
            <a:pPr>
              <a:lnSpc>
                <a:spcPts val="3519"/>
              </a:lnSpc>
              <a:spcBef>
                <a:spcPct val="0"/>
              </a:spcBef>
            </a:pPr>
          </a:p>
        </p:txBody>
      </p:sp>
      <p:sp>
        <p:nvSpPr>
          <p:cNvPr name="Freeform 8" id="8"/>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2804984" cy="6226137"/>
            <a:chOff x="0" y="0"/>
            <a:chExt cx="11048529" cy="5372100"/>
          </a:xfrm>
        </p:grpSpPr>
        <p:sp>
          <p:nvSpPr>
            <p:cNvPr name="Freeform 3" id="3"/>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grpSp>
        <p:nvGrpSpPr>
          <p:cNvPr name="Group 4" id="4"/>
          <p:cNvGrpSpPr/>
          <p:nvPr/>
        </p:nvGrpSpPr>
        <p:grpSpPr>
          <a:xfrm rot="0">
            <a:off x="8611724" y="-865713"/>
            <a:ext cx="2695438" cy="2334501"/>
            <a:chOff x="0" y="0"/>
            <a:chExt cx="6202680" cy="5372100"/>
          </a:xfrm>
        </p:grpSpPr>
        <p:sp>
          <p:nvSpPr>
            <p:cNvPr name="Freeform 5" id="5"/>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graphicFrame>
        <p:nvGraphicFramePr>
          <p:cNvPr name="Table 6" id="6"/>
          <p:cNvGraphicFramePr>
            <a:graphicFrameLocks noGrp="true"/>
          </p:cNvGraphicFramePr>
          <p:nvPr/>
        </p:nvGraphicFramePr>
        <p:xfrm>
          <a:off x="257279" y="5298876"/>
          <a:ext cx="7455297" cy="4676775"/>
        </p:xfrm>
        <a:graphic>
          <a:graphicData uri="http://schemas.openxmlformats.org/drawingml/2006/table">
            <a:tbl>
              <a:tblPr/>
              <a:tblGrid>
                <a:gridCol w="2786325"/>
                <a:gridCol w="2183873"/>
                <a:gridCol w="2485099"/>
              </a:tblGrid>
              <a:tr h="1930250">
                <a:tc>
                  <a:txBody>
                    <a:bodyPr anchor="t" rtlCol="false"/>
                    <a:lstStyle/>
                    <a:p>
                      <a:pPr algn="l">
                        <a:lnSpc>
                          <a:spcPts val="4211"/>
                        </a:lnSpc>
                        <a:defRPr/>
                      </a:pPr>
                      <a:r>
                        <a:rPr lang="en-US" sz="3008">
                          <a:solidFill>
                            <a:srgbClr val="000000"/>
                          </a:solidFill>
                          <a:latin typeface="Hagrid Text Bold"/>
                        </a:rPr>
                        <a:t>Confusion Matrix</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1"/>
                        </a:lnSpc>
                        <a:defRPr/>
                      </a:pPr>
                      <a:r>
                        <a:rPr lang="en-US" sz="3008">
                          <a:solidFill>
                            <a:srgbClr val="000000"/>
                          </a:solidFill>
                          <a:latin typeface="Hagrid Text"/>
                        </a:rPr>
                        <a:t>positive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1"/>
                        </a:lnSpc>
                        <a:defRPr/>
                      </a:pPr>
                      <a:r>
                        <a:rPr lang="en-US" sz="3008">
                          <a:solidFill>
                            <a:srgbClr val="000000"/>
                          </a:solidFill>
                          <a:latin typeface="Hagrid Text"/>
                        </a:rPr>
                        <a:t>negative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373262">
                <a:tc>
                  <a:txBody>
                    <a:bodyPr anchor="t" rtlCol="false"/>
                    <a:lstStyle/>
                    <a:p>
                      <a:pPr algn="l">
                        <a:lnSpc>
                          <a:spcPts val="4211"/>
                        </a:lnSpc>
                        <a:defRPr/>
                      </a:pPr>
                      <a:r>
                        <a:rPr lang="en-US" sz="3008">
                          <a:solidFill>
                            <a:srgbClr val="000000"/>
                          </a:solidFill>
                          <a:latin typeface="Hagrid Text"/>
                        </a:rPr>
                        <a:t>positive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1"/>
                        </a:lnSpc>
                        <a:defRPr/>
                      </a:pPr>
                      <a:r>
                        <a:rPr lang="en-US" sz="3008">
                          <a:solidFill>
                            <a:srgbClr val="000000"/>
                          </a:solidFill>
                          <a:latin typeface="Hagrid Text"/>
                        </a:rPr>
                        <a:t>364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1"/>
                        </a:lnSpc>
                        <a:defRPr/>
                      </a:pPr>
                      <a:r>
                        <a:rPr lang="en-US" sz="3008">
                          <a:solidFill>
                            <a:srgbClr val="000000"/>
                          </a:solidFill>
                          <a:latin typeface="Hagrid Text"/>
                        </a:rPr>
                        <a:t>36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373262">
                <a:tc>
                  <a:txBody>
                    <a:bodyPr anchor="t" rtlCol="false"/>
                    <a:lstStyle/>
                    <a:p>
                      <a:pPr algn="l">
                        <a:lnSpc>
                          <a:spcPts val="4211"/>
                        </a:lnSpc>
                        <a:defRPr/>
                      </a:pPr>
                      <a:r>
                        <a:rPr lang="en-US" sz="3008">
                          <a:solidFill>
                            <a:srgbClr val="000000"/>
                          </a:solidFill>
                          <a:latin typeface="Hagrid Text"/>
                        </a:rPr>
                        <a:t>negative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1"/>
                        </a:lnSpc>
                        <a:defRPr/>
                      </a:pPr>
                      <a:r>
                        <a:rPr lang="en-US" sz="3008">
                          <a:solidFill>
                            <a:srgbClr val="000000"/>
                          </a:solidFill>
                          <a:latin typeface="Hagrid Text"/>
                        </a:rPr>
                        <a:t>30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1"/>
                        </a:lnSpc>
                        <a:defRPr/>
                      </a:pPr>
                      <a:r>
                        <a:rPr lang="en-US" sz="3008">
                          <a:solidFill>
                            <a:srgbClr val="000000"/>
                          </a:solidFill>
                          <a:latin typeface="Hagrid Text"/>
                        </a:rPr>
                        <a:t>388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Freeform 7" id="7"/>
          <p:cNvSpPr/>
          <p:nvPr/>
        </p:nvSpPr>
        <p:spPr>
          <a:xfrm flipH="false" flipV="false" rot="0">
            <a:off x="8809940" y="3192362"/>
            <a:ext cx="8449360" cy="6783289"/>
          </a:xfrm>
          <a:custGeom>
            <a:avLst/>
            <a:gdLst/>
            <a:ahLst/>
            <a:cxnLst/>
            <a:rect r="r" b="b" t="t" l="l"/>
            <a:pathLst>
              <a:path h="6783289" w="8449360">
                <a:moveTo>
                  <a:pt x="0" y="0"/>
                </a:moveTo>
                <a:lnTo>
                  <a:pt x="8449360" y="0"/>
                </a:lnTo>
                <a:lnTo>
                  <a:pt x="8449360" y="6783289"/>
                </a:lnTo>
                <a:lnTo>
                  <a:pt x="0" y="6783289"/>
                </a:lnTo>
                <a:lnTo>
                  <a:pt x="0" y="0"/>
                </a:lnTo>
                <a:close/>
              </a:path>
            </a:pathLst>
          </a:custGeom>
          <a:blipFill>
            <a:blip r:embed="rId2"/>
            <a:stretch>
              <a:fillRect l="0" t="0" r="0" b="0"/>
            </a:stretch>
          </a:blipFill>
        </p:spPr>
      </p:sp>
      <p:sp>
        <p:nvSpPr>
          <p:cNvPr name="TextBox 8" id="8"/>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RNN Model Accuracy</a:t>
            </a:r>
          </a:p>
        </p:txBody>
      </p:sp>
      <p:sp>
        <p:nvSpPr>
          <p:cNvPr name="TextBox 9" id="9"/>
          <p:cNvSpPr txBox="true"/>
          <p:nvPr/>
        </p:nvSpPr>
        <p:spPr>
          <a:xfrm rot="0">
            <a:off x="257279" y="3060142"/>
            <a:ext cx="5477552" cy="1981096"/>
          </a:xfrm>
          <a:prstGeom prst="rect">
            <a:avLst/>
          </a:prstGeom>
        </p:spPr>
        <p:txBody>
          <a:bodyPr anchor="t" rtlCol="false" tIns="0" lIns="0" bIns="0" rIns="0">
            <a:spAutoFit/>
          </a:bodyPr>
          <a:lstStyle/>
          <a:p>
            <a:pPr>
              <a:lnSpc>
                <a:spcPts val="3910"/>
              </a:lnSpc>
              <a:spcBef>
                <a:spcPct val="0"/>
              </a:spcBef>
            </a:pPr>
            <a:r>
              <a:rPr lang="en-US" sz="3008" spc="150">
                <a:solidFill>
                  <a:srgbClr val="000000"/>
                </a:solidFill>
                <a:latin typeface="Hagrid Text Medium"/>
              </a:rPr>
              <a:t>RNN Accuracy: 91.93%</a:t>
            </a:r>
          </a:p>
          <a:p>
            <a:pPr>
              <a:lnSpc>
                <a:spcPts val="3910"/>
              </a:lnSpc>
              <a:spcBef>
                <a:spcPct val="0"/>
              </a:spcBef>
            </a:pPr>
            <a:r>
              <a:rPr lang="en-US" sz="3008" spc="150">
                <a:solidFill>
                  <a:srgbClr val="000000"/>
                </a:solidFill>
                <a:latin typeface="Hagrid Text Medium"/>
              </a:rPr>
              <a:t>RNN Precision: 91.95%</a:t>
            </a:r>
          </a:p>
          <a:p>
            <a:pPr>
              <a:lnSpc>
                <a:spcPts val="3910"/>
              </a:lnSpc>
              <a:spcBef>
                <a:spcPct val="0"/>
              </a:spcBef>
            </a:pPr>
            <a:r>
              <a:rPr lang="en-US" sz="3008" spc="150">
                <a:solidFill>
                  <a:srgbClr val="000000"/>
                </a:solidFill>
                <a:latin typeface="Hagrid Text Medium"/>
              </a:rPr>
              <a:t>RNN Recall: 91.91%</a:t>
            </a:r>
          </a:p>
          <a:p>
            <a:pPr>
              <a:lnSpc>
                <a:spcPts val="3910"/>
              </a:lnSpc>
              <a:spcBef>
                <a:spcPct val="0"/>
              </a:spcBef>
            </a:pPr>
            <a:r>
              <a:rPr lang="en-US" sz="3008" spc="150">
                <a:solidFill>
                  <a:srgbClr val="000000"/>
                </a:solidFill>
                <a:latin typeface="Hagrid Text Medium"/>
              </a:rPr>
              <a:t>RNN F1-score: 91.92%</a:t>
            </a:r>
          </a:p>
        </p:txBody>
      </p:sp>
      <p:sp>
        <p:nvSpPr>
          <p:cNvPr name="Freeform 10" id="10"/>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2804984" cy="6226137"/>
            <a:chOff x="0" y="0"/>
            <a:chExt cx="11048529" cy="5372100"/>
          </a:xfrm>
        </p:grpSpPr>
        <p:sp>
          <p:nvSpPr>
            <p:cNvPr name="Freeform 3" id="3"/>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grpSp>
        <p:nvGrpSpPr>
          <p:cNvPr name="Group 4" id="4"/>
          <p:cNvGrpSpPr/>
          <p:nvPr/>
        </p:nvGrpSpPr>
        <p:grpSpPr>
          <a:xfrm rot="0">
            <a:off x="8611724" y="-865713"/>
            <a:ext cx="2695438" cy="2334501"/>
            <a:chOff x="0" y="0"/>
            <a:chExt cx="6202680" cy="5372100"/>
          </a:xfrm>
        </p:grpSpPr>
        <p:sp>
          <p:nvSpPr>
            <p:cNvPr name="Freeform 5" id="5"/>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6" id="6"/>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LSTM Model</a:t>
            </a:r>
          </a:p>
        </p:txBody>
      </p:sp>
      <p:sp>
        <p:nvSpPr>
          <p:cNvPr name="Freeform 7" id="7"/>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028700" y="2868173"/>
            <a:ext cx="13931132" cy="9422674"/>
          </a:xfrm>
          <a:prstGeom prst="rect">
            <a:avLst/>
          </a:prstGeom>
        </p:spPr>
        <p:txBody>
          <a:bodyPr anchor="t" rtlCol="false" tIns="0" lIns="0" bIns="0" rIns="0">
            <a:spAutoFit/>
          </a:bodyPr>
          <a:lstStyle/>
          <a:p>
            <a:pPr>
              <a:lnSpc>
                <a:spcPts val="3005"/>
              </a:lnSpc>
            </a:pPr>
            <a:r>
              <a:rPr lang="en-US" sz="2146">
                <a:solidFill>
                  <a:srgbClr val="000000"/>
                </a:solidFill>
                <a:latin typeface="Hagrid Text Bold"/>
              </a:rPr>
              <a:t>1. Embedding Layer:</a:t>
            </a:r>
            <a:r>
              <a:rPr lang="en-US" sz="2146">
                <a:solidFill>
                  <a:srgbClr val="000000"/>
                </a:solidFill>
                <a:latin typeface="Hagrid Text"/>
              </a:rPr>
              <a:t> </a:t>
            </a:r>
            <a:r>
              <a:rPr lang="en-US" sz="2146">
                <a:solidFill>
                  <a:srgbClr val="000000"/>
                </a:solidFill>
                <a:latin typeface="Hagrid Text Medium"/>
              </a:rPr>
              <a:t> Converts word tokens into dense vectors (embeddings).</a:t>
            </a:r>
          </a:p>
          <a:p>
            <a:pPr>
              <a:lnSpc>
                <a:spcPts val="3005"/>
              </a:lnSpc>
            </a:pPr>
            <a:r>
              <a:rPr lang="en-US" sz="2146">
                <a:solidFill>
                  <a:srgbClr val="000000"/>
                </a:solidFill>
                <a:latin typeface="Hagrid Text Medium"/>
              </a:rPr>
              <a:t>Parameters: input_dim: Vocabulary size (`vocab`), output_dim: Embedding size (`300`), input_length: Maximum sequence length.</a:t>
            </a:r>
          </a:p>
          <a:p>
            <a:pPr>
              <a:lnSpc>
                <a:spcPts val="3005"/>
              </a:lnSpc>
            </a:pPr>
          </a:p>
          <a:p>
            <a:pPr>
              <a:lnSpc>
                <a:spcPts val="3005"/>
              </a:lnSpc>
            </a:pPr>
            <a:r>
              <a:rPr lang="en-US" sz="2146">
                <a:solidFill>
                  <a:srgbClr val="000000"/>
                </a:solidFill>
                <a:latin typeface="Hagrid Text Bold"/>
              </a:rPr>
              <a:t>2. LSTM Layer (First Layer)</a:t>
            </a:r>
            <a:r>
              <a:rPr lang="en-US" sz="2146">
                <a:solidFill>
                  <a:srgbClr val="000000"/>
                </a:solidFill>
                <a:latin typeface="Hagrid Text"/>
              </a:rPr>
              <a:t>:</a:t>
            </a:r>
            <a:r>
              <a:rPr lang="en-US" sz="2146">
                <a:solidFill>
                  <a:srgbClr val="000000"/>
                </a:solidFill>
                <a:latin typeface="Hagrid Text Medium"/>
              </a:rPr>
              <a:t> Captures long-term dependencies in sequential data.</a:t>
            </a:r>
          </a:p>
          <a:p>
            <a:pPr>
              <a:lnSpc>
                <a:spcPts val="3005"/>
              </a:lnSpc>
            </a:pPr>
            <a:r>
              <a:rPr lang="en-US" sz="2146">
                <a:solidFill>
                  <a:srgbClr val="000000"/>
                </a:solidFill>
                <a:latin typeface="Hagrid Text Medium"/>
              </a:rPr>
              <a:t>Parameters: Number of units: 64, return_sequences`: True (keeps sequence structure)</a:t>
            </a:r>
          </a:p>
          <a:p>
            <a:pPr>
              <a:lnSpc>
                <a:spcPts val="3005"/>
              </a:lnSpc>
            </a:pPr>
          </a:p>
          <a:p>
            <a:pPr>
              <a:lnSpc>
                <a:spcPts val="3005"/>
              </a:lnSpc>
            </a:pPr>
            <a:r>
              <a:rPr lang="en-US" sz="2146">
                <a:solidFill>
                  <a:srgbClr val="000000"/>
                </a:solidFill>
                <a:latin typeface="Hagrid Text Bold"/>
              </a:rPr>
              <a:t>3. LSTM Layer (Second Layer):</a:t>
            </a:r>
            <a:r>
              <a:rPr lang="en-US" sz="2146">
                <a:solidFill>
                  <a:srgbClr val="000000"/>
                </a:solidFill>
                <a:latin typeface="Hagrid Text"/>
              </a:rPr>
              <a:t>Adds another LSTM layer to deepen the model's capacity for sequence processing.</a:t>
            </a:r>
          </a:p>
          <a:p>
            <a:pPr>
              <a:lnSpc>
                <a:spcPts val="3005"/>
              </a:lnSpc>
            </a:pPr>
            <a:r>
              <a:rPr lang="en-US" sz="2146">
                <a:solidFill>
                  <a:srgbClr val="000000"/>
                </a:solidFill>
                <a:latin typeface="Hagrid Text"/>
              </a:rPr>
              <a:t>Parameters: Number of units: 32, return_sequences`: False (reduces the output to a single vector).</a:t>
            </a:r>
          </a:p>
          <a:p>
            <a:pPr>
              <a:lnSpc>
                <a:spcPts val="3005"/>
              </a:lnSpc>
            </a:pPr>
          </a:p>
          <a:p>
            <a:pPr>
              <a:lnSpc>
                <a:spcPts val="3005"/>
              </a:lnSpc>
            </a:pPr>
            <a:r>
              <a:rPr lang="en-US" sz="2146">
                <a:solidFill>
                  <a:srgbClr val="000000"/>
                </a:solidFill>
                <a:latin typeface="Hagrid Text Bold"/>
              </a:rPr>
              <a:t>4. Dropout Layer: </a:t>
            </a:r>
            <a:r>
              <a:rPr lang="en-US" sz="2146">
                <a:solidFill>
                  <a:srgbClr val="000000"/>
                </a:solidFill>
                <a:latin typeface="Hagrid Text"/>
              </a:rPr>
              <a:t>Adds regularization by randomly setting some neurons to zero, reducing overfitting.</a:t>
            </a:r>
          </a:p>
          <a:p>
            <a:pPr>
              <a:lnSpc>
                <a:spcPts val="3005"/>
              </a:lnSpc>
            </a:pPr>
            <a:r>
              <a:rPr lang="en-US" sz="2146">
                <a:solidFill>
                  <a:srgbClr val="000000"/>
                </a:solidFill>
                <a:latin typeface="Hagrid Text"/>
              </a:rPr>
              <a:t>Parameters: Dropout rate: 0.1.</a:t>
            </a:r>
          </a:p>
          <a:p>
            <a:pPr>
              <a:lnSpc>
                <a:spcPts val="3005"/>
              </a:lnSpc>
            </a:pPr>
          </a:p>
          <a:p>
            <a:pPr>
              <a:lnSpc>
                <a:spcPts val="3005"/>
              </a:lnSpc>
            </a:pPr>
            <a:r>
              <a:rPr lang="en-US" sz="2146">
                <a:solidFill>
                  <a:srgbClr val="000000"/>
                </a:solidFill>
                <a:latin typeface="Hagrid Text Bold"/>
              </a:rPr>
              <a:t>5. Dense Layer (First): </a:t>
            </a:r>
            <a:r>
              <a:rPr lang="en-US" sz="2146">
                <a:solidFill>
                  <a:srgbClr val="000000"/>
                </a:solidFill>
                <a:latin typeface="Hagrid Text"/>
              </a:rPr>
              <a:t>Fully connected layer to process the features from previous layers.</a:t>
            </a:r>
          </a:p>
          <a:p>
            <a:pPr>
              <a:lnSpc>
                <a:spcPts val="3005"/>
              </a:lnSpc>
            </a:pPr>
            <a:r>
              <a:rPr lang="en-US" sz="2146">
                <a:solidFill>
                  <a:srgbClr val="000000"/>
                </a:solidFill>
                <a:latin typeface="Hagrid Text"/>
              </a:rPr>
              <a:t>Parameters: Number of neurons: 8, Activation: ReLU.</a:t>
            </a:r>
          </a:p>
          <a:p>
            <a:pPr>
              <a:lnSpc>
                <a:spcPts val="3005"/>
              </a:lnSpc>
            </a:pPr>
          </a:p>
          <a:p>
            <a:pPr>
              <a:lnSpc>
                <a:spcPts val="3005"/>
              </a:lnSpc>
            </a:pPr>
          </a:p>
          <a:p>
            <a:pPr>
              <a:lnSpc>
                <a:spcPts val="3005"/>
              </a:lnSpc>
            </a:pPr>
          </a:p>
          <a:p>
            <a:pPr>
              <a:lnSpc>
                <a:spcPts val="3005"/>
              </a:lnSpc>
            </a:pPr>
          </a:p>
          <a:p>
            <a:pPr>
              <a:lnSpc>
                <a:spcPts val="3005"/>
              </a:lnSpc>
            </a:pPr>
          </a:p>
          <a:p>
            <a:pPr>
              <a:lnSpc>
                <a:spcPts val="3005"/>
              </a:lnSpc>
            </a:pPr>
          </a:p>
          <a:p>
            <a:pPr>
              <a:lnSpc>
                <a:spcPts val="3005"/>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2804984" cy="6226137"/>
            <a:chOff x="0" y="0"/>
            <a:chExt cx="11048529" cy="5372100"/>
          </a:xfrm>
        </p:grpSpPr>
        <p:sp>
          <p:nvSpPr>
            <p:cNvPr name="Freeform 3" id="3"/>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grpSp>
        <p:nvGrpSpPr>
          <p:cNvPr name="Group 4" id="4"/>
          <p:cNvGrpSpPr/>
          <p:nvPr/>
        </p:nvGrpSpPr>
        <p:grpSpPr>
          <a:xfrm rot="0">
            <a:off x="8611724" y="-865713"/>
            <a:ext cx="2695438" cy="2334501"/>
            <a:chOff x="0" y="0"/>
            <a:chExt cx="6202680" cy="5372100"/>
          </a:xfrm>
        </p:grpSpPr>
        <p:sp>
          <p:nvSpPr>
            <p:cNvPr name="Freeform 5" id="5"/>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6" id="6"/>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LSTM Model</a:t>
            </a:r>
          </a:p>
        </p:txBody>
      </p:sp>
      <p:sp>
        <p:nvSpPr>
          <p:cNvPr name="TextBox 7" id="7"/>
          <p:cNvSpPr txBox="true"/>
          <p:nvPr/>
        </p:nvSpPr>
        <p:spPr>
          <a:xfrm rot="0">
            <a:off x="1028700" y="2764757"/>
            <a:ext cx="14170161" cy="6460458"/>
          </a:xfrm>
          <a:prstGeom prst="rect">
            <a:avLst/>
          </a:prstGeom>
        </p:spPr>
        <p:txBody>
          <a:bodyPr anchor="t" rtlCol="false" tIns="0" lIns="0" bIns="0" rIns="0">
            <a:spAutoFit/>
          </a:bodyPr>
          <a:lstStyle/>
          <a:p>
            <a:pPr>
              <a:lnSpc>
                <a:spcPts val="3056"/>
              </a:lnSpc>
            </a:pPr>
          </a:p>
          <a:p>
            <a:pPr>
              <a:lnSpc>
                <a:spcPts val="3056"/>
              </a:lnSpc>
            </a:pPr>
            <a:r>
              <a:rPr lang="en-US" sz="2183">
                <a:solidFill>
                  <a:srgbClr val="000000"/>
                </a:solidFill>
                <a:latin typeface="Hagrid Text Bold"/>
              </a:rPr>
              <a:t>6</a:t>
            </a:r>
            <a:r>
              <a:rPr lang="en-US" sz="2183">
                <a:solidFill>
                  <a:srgbClr val="000000"/>
                </a:solidFill>
                <a:latin typeface="Hagrid Text Bold"/>
              </a:rPr>
              <a:t>. Dropout Layer (Second): </a:t>
            </a:r>
            <a:r>
              <a:rPr lang="en-US" sz="2183">
                <a:solidFill>
                  <a:srgbClr val="000000"/>
                </a:solidFill>
                <a:latin typeface="Hagrid Text"/>
              </a:rPr>
              <a:t>Further regularization to prevent overfitting.</a:t>
            </a:r>
          </a:p>
          <a:p>
            <a:pPr>
              <a:lnSpc>
                <a:spcPts val="3056"/>
              </a:lnSpc>
            </a:pPr>
            <a:r>
              <a:rPr lang="en-US" sz="2183">
                <a:solidFill>
                  <a:srgbClr val="000000"/>
                </a:solidFill>
                <a:latin typeface="Hagrid Text"/>
              </a:rPr>
              <a:t>Parameters: Dropout rate: 0.1.</a:t>
            </a:r>
          </a:p>
          <a:p>
            <a:pPr>
              <a:lnSpc>
                <a:spcPts val="3056"/>
              </a:lnSpc>
            </a:pPr>
          </a:p>
          <a:p>
            <a:pPr>
              <a:lnSpc>
                <a:spcPts val="3056"/>
              </a:lnSpc>
            </a:pPr>
            <a:r>
              <a:rPr lang="en-US" sz="2183">
                <a:solidFill>
                  <a:srgbClr val="000000"/>
                </a:solidFill>
                <a:latin typeface="Hagrid Text Bold"/>
              </a:rPr>
              <a:t>7. Dense Layer (Second):</a:t>
            </a:r>
            <a:r>
              <a:rPr lang="en-US" sz="2183">
                <a:solidFill>
                  <a:srgbClr val="000000"/>
                </a:solidFill>
                <a:latin typeface="Hagrid Text"/>
              </a:rPr>
              <a:t> Further processing of features with reduced dimensionality.</a:t>
            </a:r>
          </a:p>
          <a:p>
            <a:pPr>
              <a:lnSpc>
                <a:spcPts val="3056"/>
              </a:lnSpc>
            </a:pPr>
            <a:r>
              <a:rPr lang="en-US" sz="2183">
                <a:solidFill>
                  <a:srgbClr val="000000"/>
                </a:solidFill>
                <a:latin typeface="Hagrid Text"/>
              </a:rPr>
              <a:t>Parameters: Number of neurons: 4, Activation: ReLU.</a:t>
            </a:r>
          </a:p>
          <a:p>
            <a:pPr>
              <a:lnSpc>
                <a:spcPts val="3056"/>
              </a:lnSpc>
            </a:pPr>
          </a:p>
          <a:p>
            <a:pPr>
              <a:lnSpc>
                <a:spcPts val="3056"/>
              </a:lnSpc>
            </a:pPr>
            <a:r>
              <a:rPr lang="en-US" sz="2183">
                <a:solidFill>
                  <a:srgbClr val="000000"/>
                </a:solidFill>
                <a:latin typeface="Hagrid Text Bold"/>
              </a:rPr>
              <a:t>8</a:t>
            </a:r>
            <a:r>
              <a:rPr lang="en-US" sz="2183">
                <a:solidFill>
                  <a:srgbClr val="000000"/>
                </a:solidFill>
                <a:latin typeface="Hagrid Text Bold"/>
              </a:rPr>
              <a:t>. Dropout Layer (Third): </a:t>
            </a:r>
            <a:r>
              <a:rPr lang="en-US" sz="2183">
                <a:solidFill>
                  <a:srgbClr val="000000"/>
                </a:solidFill>
                <a:latin typeface="Hagrid Text"/>
              </a:rPr>
              <a:t>Additional regularization.</a:t>
            </a:r>
          </a:p>
          <a:p>
            <a:pPr>
              <a:lnSpc>
                <a:spcPts val="3056"/>
              </a:lnSpc>
            </a:pPr>
            <a:r>
              <a:rPr lang="en-US" sz="2183">
                <a:solidFill>
                  <a:srgbClr val="000000"/>
                </a:solidFill>
                <a:latin typeface="Hagrid Text"/>
              </a:rPr>
              <a:t>Parameters: Dropout rate: 0.1.</a:t>
            </a:r>
          </a:p>
          <a:p>
            <a:pPr>
              <a:lnSpc>
                <a:spcPts val="3056"/>
              </a:lnSpc>
            </a:pPr>
          </a:p>
          <a:p>
            <a:pPr>
              <a:lnSpc>
                <a:spcPts val="3056"/>
              </a:lnSpc>
            </a:pPr>
            <a:r>
              <a:rPr lang="en-US" sz="2183">
                <a:solidFill>
                  <a:srgbClr val="000000"/>
                </a:solidFill>
                <a:latin typeface="Hagrid Text Bold"/>
              </a:rPr>
              <a:t>9. Final Dense Layer with Sigmoid Activation: </a:t>
            </a:r>
            <a:r>
              <a:rPr lang="en-US" sz="2183">
                <a:solidFill>
                  <a:srgbClr val="000000"/>
                </a:solidFill>
                <a:latin typeface="Hagrid Text"/>
              </a:rPr>
              <a:t>Produces the final output for binary classification.</a:t>
            </a:r>
          </a:p>
          <a:p>
            <a:pPr>
              <a:lnSpc>
                <a:spcPts val="3056"/>
              </a:lnSpc>
            </a:pPr>
            <a:r>
              <a:rPr lang="en-US" sz="2183">
                <a:solidFill>
                  <a:srgbClr val="000000"/>
                </a:solidFill>
                <a:latin typeface="Hagrid Text"/>
              </a:rPr>
              <a:t>Parameters: Number of neurons: 1, Activation: Sigmoid.</a:t>
            </a:r>
          </a:p>
          <a:p>
            <a:pPr>
              <a:lnSpc>
                <a:spcPts val="3056"/>
              </a:lnSpc>
            </a:pPr>
          </a:p>
          <a:p>
            <a:pPr>
              <a:lnSpc>
                <a:spcPts val="3056"/>
              </a:lnSpc>
            </a:pPr>
          </a:p>
          <a:p>
            <a:pPr>
              <a:lnSpc>
                <a:spcPts val="3056"/>
              </a:lnSpc>
            </a:pPr>
          </a:p>
          <a:p>
            <a:pPr>
              <a:lnSpc>
                <a:spcPts val="3056"/>
              </a:lnSpc>
              <a:spcBef>
                <a:spcPct val="0"/>
              </a:spcBef>
            </a:pPr>
          </a:p>
        </p:txBody>
      </p:sp>
      <p:sp>
        <p:nvSpPr>
          <p:cNvPr name="Freeform 8" id="8"/>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2804984" cy="6226137"/>
            <a:chOff x="0" y="0"/>
            <a:chExt cx="11048529" cy="5372100"/>
          </a:xfrm>
        </p:grpSpPr>
        <p:sp>
          <p:nvSpPr>
            <p:cNvPr name="Freeform 3" id="3"/>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grpSp>
        <p:nvGrpSpPr>
          <p:cNvPr name="Group 4" id="4"/>
          <p:cNvGrpSpPr/>
          <p:nvPr/>
        </p:nvGrpSpPr>
        <p:grpSpPr>
          <a:xfrm rot="0">
            <a:off x="8611724" y="-865713"/>
            <a:ext cx="2695438" cy="2334501"/>
            <a:chOff x="0" y="0"/>
            <a:chExt cx="6202680" cy="5372100"/>
          </a:xfrm>
        </p:grpSpPr>
        <p:sp>
          <p:nvSpPr>
            <p:cNvPr name="Freeform 5" id="5"/>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Freeform 6" id="6"/>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7" id="7"/>
          <p:cNvGraphicFramePr>
            <a:graphicFrameLocks noGrp="true"/>
          </p:cNvGraphicFramePr>
          <p:nvPr/>
        </p:nvGraphicFramePr>
        <p:xfrm>
          <a:off x="360921" y="5386796"/>
          <a:ext cx="7423485" cy="4676775"/>
        </p:xfrm>
        <a:graphic>
          <a:graphicData uri="http://schemas.openxmlformats.org/drawingml/2006/table">
            <a:tbl>
              <a:tblPr/>
              <a:tblGrid>
                <a:gridCol w="2801097"/>
                <a:gridCol w="2172080"/>
                <a:gridCol w="2450308"/>
              </a:tblGrid>
              <a:tr h="1930250">
                <a:tc>
                  <a:txBody>
                    <a:bodyPr anchor="t" rtlCol="false"/>
                    <a:lstStyle/>
                    <a:p>
                      <a:pPr algn="l">
                        <a:lnSpc>
                          <a:spcPts val="4210"/>
                        </a:lnSpc>
                        <a:defRPr/>
                      </a:pPr>
                      <a:r>
                        <a:rPr lang="en-US" sz="3007">
                          <a:solidFill>
                            <a:srgbClr val="000000"/>
                          </a:solidFill>
                          <a:latin typeface="Hagrid Text Bold"/>
                        </a:rPr>
                        <a:t>Confusion Matrix</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0"/>
                        </a:lnSpc>
                        <a:defRPr/>
                      </a:pPr>
                      <a:r>
                        <a:rPr lang="en-US" sz="3007">
                          <a:solidFill>
                            <a:srgbClr val="000000"/>
                          </a:solidFill>
                          <a:latin typeface="Hagrid Text"/>
                        </a:rPr>
                        <a:t>positive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0"/>
                        </a:lnSpc>
                        <a:defRPr/>
                      </a:pPr>
                      <a:r>
                        <a:rPr lang="en-US" sz="3007">
                          <a:solidFill>
                            <a:srgbClr val="000000"/>
                          </a:solidFill>
                          <a:latin typeface="Hagrid Text"/>
                        </a:rPr>
                        <a:t>negative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373262">
                <a:tc>
                  <a:txBody>
                    <a:bodyPr anchor="t" rtlCol="false"/>
                    <a:lstStyle/>
                    <a:p>
                      <a:pPr algn="l">
                        <a:lnSpc>
                          <a:spcPts val="4210"/>
                        </a:lnSpc>
                        <a:defRPr/>
                      </a:pPr>
                      <a:r>
                        <a:rPr lang="en-US" sz="3007">
                          <a:solidFill>
                            <a:srgbClr val="000000"/>
                          </a:solidFill>
                          <a:latin typeface="Hagrid Text"/>
                        </a:rPr>
                        <a:t>positive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0"/>
                        </a:lnSpc>
                        <a:defRPr/>
                      </a:pPr>
                      <a:r>
                        <a:rPr lang="en-US" sz="3007">
                          <a:solidFill>
                            <a:srgbClr val="000000"/>
                          </a:solidFill>
                          <a:latin typeface="Hagrid Text"/>
                        </a:rPr>
                        <a:t>373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0"/>
                        </a:lnSpc>
                        <a:defRPr/>
                      </a:pPr>
                      <a:r>
                        <a:rPr lang="en-US" sz="3007">
                          <a:solidFill>
                            <a:srgbClr val="000000"/>
                          </a:solidFill>
                          <a:latin typeface="Hagrid Text"/>
                        </a:rPr>
                        <a:t>27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373262">
                <a:tc>
                  <a:txBody>
                    <a:bodyPr anchor="t" rtlCol="false"/>
                    <a:lstStyle/>
                    <a:p>
                      <a:pPr algn="l">
                        <a:lnSpc>
                          <a:spcPts val="4210"/>
                        </a:lnSpc>
                        <a:defRPr/>
                      </a:pPr>
                      <a:r>
                        <a:rPr lang="en-US" sz="3007">
                          <a:solidFill>
                            <a:srgbClr val="000000"/>
                          </a:solidFill>
                          <a:latin typeface="Hagrid Text"/>
                        </a:rPr>
                        <a:t>negative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0"/>
                        </a:lnSpc>
                        <a:defRPr/>
                      </a:pPr>
                      <a:r>
                        <a:rPr lang="en-US" sz="3007">
                          <a:solidFill>
                            <a:srgbClr val="000000"/>
                          </a:solidFill>
                          <a:latin typeface="Hagrid Text"/>
                        </a:rPr>
                        <a:t>46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4210"/>
                        </a:lnSpc>
                        <a:defRPr/>
                      </a:pPr>
                      <a:r>
                        <a:rPr lang="en-US" sz="3007">
                          <a:solidFill>
                            <a:srgbClr val="000000"/>
                          </a:solidFill>
                          <a:latin typeface="Hagrid Text"/>
                        </a:rPr>
                        <a:t>372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Freeform 8" id="8"/>
          <p:cNvSpPr/>
          <p:nvPr/>
        </p:nvSpPr>
        <p:spPr>
          <a:xfrm flipH="false" flipV="false" rot="0">
            <a:off x="9144000" y="3315321"/>
            <a:ext cx="8405716" cy="6748250"/>
          </a:xfrm>
          <a:custGeom>
            <a:avLst/>
            <a:gdLst/>
            <a:ahLst/>
            <a:cxnLst/>
            <a:rect r="r" b="b" t="t" l="l"/>
            <a:pathLst>
              <a:path h="6748250" w="8405716">
                <a:moveTo>
                  <a:pt x="0" y="0"/>
                </a:moveTo>
                <a:lnTo>
                  <a:pt x="8405716" y="0"/>
                </a:lnTo>
                <a:lnTo>
                  <a:pt x="8405716" y="6748250"/>
                </a:lnTo>
                <a:lnTo>
                  <a:pt x="0" y="6748250"/>
                </a:lnTo>
                <a:lnTo>
                  <a:pt x="0" y="0"/>
                </a:lnTo>
                <a:close/>
              </a:path>
            </a:pathLst>
          </a:custGeom>
          <a:blipFill>
            <a:blip r:embed="rId4"/>
            <a:stretch>
              <a:fillRect l="0" t="0" r="0" b="0"/>
            </a:stretch>
          </a:blipFill>
        </p:spPr>
      </p:sp>
      <p:sp>
        <p:nvSpPr>
          <p:cNvPr name="TextBox 9" id="9"/>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LSTM Model Accuracy</a:t>
            </a:r>
          </a:p>
        </p:txBody>
      </p:sp>
      <p:sp>
        <p:nvSpPr>
          <p:cNvPr name="TextBox 10" id="10"/>
          <p:cNvSpPr txBox="true"/>
          <p:nvPr/>
        </p:nvSpPr>
        <p:spPr>
          <a:xfrm rot="0">
            <a:off x="360921" y="2872069"/>
            <a:ext cx="5838499" cy="2123885"/>
          </a:xfrm>
          <a:prstGeom prst="rect">
            <a:avLst/>
          </a:prstGeom>
        </p:spPr>
        <p:txBody>
          <a:bodyPr anchor="t" rtlCol="false" tIns="0" lIns="0" bIns="0" rIns="0">
            <a:spAutoFit/>
          </a:bodyPr>
          <a:lstStyle/>
          <a:p>
            <a:pPr>
              <a:lnSpc>
                <a:spcPts val="4210"/>
              </a:lnSpc>
              <a:spcBef>
                <a:spcPct val="0"/>
              </a:spcBef>
            </a:pPr>
            <a:r>
              <a:rPr lang="en-US" sz="3007">
                <a:solidFill>
                  <a:srgbClr val="000000"/>
                </a:solidFill>
                <a:latin typeface="Hagrid Text"/>
              </a:rPr>
              <a:t>LSTM Accuracy: 91.08%</a:t>
            </a:r>
          </a:p>
          <a:p>
            <a:pPr>
              <a:lnSpc>
                <a:spcPts val="4210"/>
              </a:lnSpc>
              <a:spcBef>
                <a:spcPct val="0"/>
              </a:spcBef>
            </a:pPr>
            <a:r>
              <a:rPr lang="en-US" sz="3007">
                <a:solidFill>
                  <a:srgbClr val="000000"/>
                </a:solidFill>
                <a:latin typeface="Hagrid Text"/>
              </a:rPr>
              <a:t>LSTM Precision: 91.13%</a:t>
            </a:r>
          </a:p>
          <a:p>
            <a:pPr>
              <a:lnSpc>
                <a:spcPts val="4210"/>
              </a:lnSpc>
              <a:spcBef>
                <a:spcPct val="0"/>
              </a:spcBef>
            </a:pPr>
            <a:r>
              <a:rPr lang="en-US" sz="3007">
                <a:solidFill>
                  <a:srgbClr val="000000"/>
                </a:solidFill>
                <a:latin typeface="Hagrid Text"/>
              </a:rPr>
              <a:t>LSTM Recall: 91.12%</a:t>
            </a:r>
          </a:p>
          <a:p>
            <a:pPr>
              <a:lnSpc>
                <a:spcPts val="4210"/>
              </a:lnSpc>
              <a:spcBef>
                <a:spcPct val="0"/>
              </a:spcBef>
            </a:pPr>
            <a:r>
              <a:rPr lang="en-US" sz="3007">
                <a:solidFill>
                  <a:srgbClr val="000000"/>
                </a:solidFill>
                <a:latin typeface="Hagrid Text"/>
              </a:rPr>
              <a:t>LSTM f1_score: 91.08%</a:t>
            </a:r>
          </a:p>
        </p:txBody>
      </p:sp>
    </p:spTree>
  </p:cSld>
  <p:clrMapOvr>
    <a:masterClrMapping/>
  </p:clrMapOvr>
</p:sld>
</file>

<file path=ppt/slides/slide15.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9147283" y="4017721"/>
            <a:ext cx="12386" cy="402316"/>
          </a:xfrm>
          <a:prstGeom prst="rect">
            <a:avLst/>
          </a:prstGeom>
          <a:solidFill>
            <a:srgbClr val="000000"/>
          </a:solidFill>
          <a:ln w="38100" cap="sq">
            <a:solidFill>
              <a:srgbClr val="000000"/>
            </a:solidFill>
            <a:prstDash val="solid"/>
            <a:miter/>
          </a:ln>
        </p:spPr>
      </p:sp>
      <p:sp>
        <p:nvSpPr>
          <p:cNvPr name="AutoShape 3" id="3"/>
          <p:cNvSpPr/>
          <p:nvPr/>
        </p:nvSpPr>
        <p:spPr>
          <a:xfrm rot="0">
            <a:off x="3564894" y="4420037"/>
            <a:ext cx="12181785" cy="9525"/>
          </a:xfrm>
          <a:prstGeom prst="rect">
            <a:avLst/>
          </a:prstGeom>
          <a:solidFill>
            <a:srgbClr val="000000"/>
          </a:solidFill>
        </p:spPr>
      </p:sp>
      <p:sp>
        <p:nvSpPr>
          <p:cNvPr name="AutoShape 4" id="4"/>
          <p:cNvSpPr/>
          <p:nvPr/>
        </p:nvSpPr>
        <p:spPr>
          <a:xfrm rot="0">
            <a:off x="12129673" y="4420037"/>
            <a:ext cx="12386" cy="305192"/>
          </a:xfrm>
          <a:prstGeom prst="rect">
            <a:avLst/>
          </a:prstGeom>
          <a:solidFill>
            <a:srgbClr val="000000"/>
          </a:solidFill>
        </p:spPr>
      </p:sp>
      <p:sp>
        <p:nvSpPr>
          <p:cNvPr name="AutoShape 5" id="5"/>
          <p:cNvSpPr/>
          <p:nvPr/>
        </p:nvSpPr>
        <p:spPr>
          <a:xfrm rot="0">
            <a:off x="8038052" y="4429562"/>
            <a:ext cx="12386" cy="305192"/>
          </a:xfrm>
          <a:prstGeom prst="rect">
            <a:avLst/>
          </a:prstGeom>
          <a:solidFill>
            <a:srgbClr val="000000"/>
          </a:solidFill>
        </p:spPr>
      </p:sp>
      <p:grpSp>
        <p:nvGrpSpPr>
          <p:cNvPr name="Group 6" id="6"/>
          <p:cNvGrpSpPr/>
          <p:nvPr/>
        </p:nvGrpSpPr>
        <p:grpSpPr>
          <a:xfrm rot="0">
            <a:off x="8038052" y="3197815"/>
            <a:ext cx="2144147" cy="1021064"/>
            <a:chOff x="0" y="0"/>
            <a:chExt cx="371119" cy="176731"/>
          </a:xfrm>
        </p:grpSpPr>
        <p:sp>
          <p:nvSpPr>
            <p:cNvPr name="Freeform 7" id="7"/>
            <p:cNvSpPr/>
            <p:nvPr/>
          </p:nvSpPr>
          <p:spPr>
            <a:xfrm flipH="false" flipV="false" rot="0">
              <a:off x="0" y="0"/>
              <a:ext cx="371119" cy="176731"/>
            </a:xfrm>
            <a:custGeom>
              <a:avLst/>
              <a:gdLst/>
              <a:ahLst/>
              <a:cxnLst/>
              <a:rect r="r" b="b" t="t" l="l"/>
              <a:pathLst>
                <a:path h="176731" w="371119">
                  <a:moveTo>
                    <a:pt x="0" y="0"/>
                  </a:moveTo>
                  <a:lnTo>
                    <a:pt x="371119" y="0"/>
                  </a:lnTo>
                  <a:lnTo>
                    <a:pt x="371119" y="176731"/>
                  </a:lnTo>
                  <a:lnTo>
                    <a:pt x="0" y="176731"/>
                  </a:lnTo>
                  <a:close/>
                </a:path>
              </a:pathLst>
            </a:custGeom>
            <a:solidFill>
              <a:srgbClr val="237161"/>
            </a:solidFill>
          </p:spPr>
        </p:sp>
        <p:sp>
          <p:nvSpPr>
            <p:cNvPr name="TextBox 8" id="8"/>
            <p:cNvSpPr txBox="true"/>
            <p:nvPr/>
          </p:nvSpPr>
          <p:spPr>
            <a:xfrm>
              <a:off x="0" y="-28575"/>
              <a:ext cx="371119" cy="205306"/>
            </a:xfrm>
            <a:prstGeom prst="rect">
              <a:avLst/>
            </a:prstGeom>
          </p:spPr>
          <p:txBody>
            <a:bodyPr anchor="ctr" rtlCol="false" tIns="127000" lIns="127000" bIns="127000" rIns="127000"/>
            <a:lstStyle/>
            <a:p>
              <a:pPr algn="ctr">
                <a:lnSpc>
                  <a:spcPts val="1950"/>
                </a:lnSpc>
              </a:pPr>
              <a:r>
                <a:rPr lang="en-US" sz="1500" spc="75">
                  <a:solidFill>
                    <a:srgbClr val="F4F4F4"/>
                  </a:solidFill>
                  <a:latin typeface="Hagrid Text Medium"/>
                </a:rPr>
                <a:t>Overview of Models Used</a:t>
              </a:r>
            </a:p>
          </p:txBody>
        </p:sp>
      </p:grpSp>
      <p:grpSp>
        <p:nvGrpSpPr>
          <p:cNvPr name="Group 9" id="9"/>
          <p:cNvGrpSpPr/>
          <p:nvPr/>
        </p:nvGrpSpPr>
        <p:grpSpPr>
          <a:xfrm rot="0">
            <a:off x="7003136" y="4734754"/>
            <a:ext cx="2144147" cy="1106104"/>
            <a:chOff x="0" y="0"/>
            <a:chExt cx="371119" cy="191450"/>
          </a:xfrm>
        </p:grpSpPr>
        <p:sp>
          <p:nvSpPr>
            <p:cNvPr name="Freeform 10" id="10"/>
            <p:cNvSpPr/>
            <p:nvPr/>
          </p:nvSpPr>
          <p:spPr>
            <a:xfrm flipH="false" flipV="false" rot="0">
              <a:off x="0" y="0"/>
              <a:ext cx="371119" cy="191450"/>
            </a:xfrm>
            <a:custGeom>
              <a:avLst/>
              <a:gdLst/>
              <a:ahLst/>
              <a:cxnLst/>
              <a:rect r="r" b="b" t="t" l="l"/>
              <a:pathLst>
                <a:path h="191450" w="371119">
                  <a:moveTo>
                    <a:pt x="0" y="0"/>
                  </a:moveTo>
                  <a:lnTo>
                    <a:pt x="371119" y="0"/>
                  </a:lnTo>
                  <a:lnTo>
                    <a:pt x="371119" y="191450"/>
                  </a:lnTo>
                  <a:lnTo>
                    <a:pt x="0" y="191450"/>
                  </a:lnTo>
                  <a:close/>
                </a:path>
              </a:pathLst>
            </a:custGeom>
            <a:solidFill>
              <a:srgbClr val="F1B86E"/>
            </a:solidFill>
          </p:spPr>
        </p:sp>
        <p:sp>
          <p:nvSpPr>
            <p:cNvPr name="TextBox 11" id="11"/>
            <p:cNvSpPr txBox="true"/>
            <p:nvPr/>
          </p:nvSpPr>
          <p:spPr>
            <a:xfrm>
              <a:off x="0" y="-28575"/>
              <a:ext cx="371119" cy="220025"/>
            </a:xfrm>
            <a:prstGeom prst="rect">
              <a:avLst/>
            </a:prstGeom>
          </p:spPr>
          <p:txBody>
            <a:bodyPr anchor="ctr" rtlCol="false" tIns="127000" lIns="127000" bIns="127000" rIns="127000"/>
            <a:lstStyle/>
            <a:p>
              <a:pPr algn="ctr">
                <a:lnSpc>
                  <a:spcPts val="1950"/>
                </a:lnSpc>
              </a:pPr>
              <a:r>
                <a:rPr lang="en-US" sz="1500" spc="75">
                  <a:solidFill>
                    <a:srgbClr val="000000"/>
                  </a:solidFill>
                  <a:latin typeface="Hagrid Text Medium"/>
                </a:rPr>
                <a:t>Random Forest</a:t>
              </a:r>
            </a:p>
          </p:txBody>
        </p:sp>
      </p:grpSp>
      <p:grpSp>
        <p:nvGrpSpPr>
          <p:cNvPr name="Group 12" id="12"/>
          <p:cNvGrpSpPr/>
          <p:nvPr/>
        </p:nvGrpSpPr>
        <p:grpSpPr>
          <a:xfrm rot="0">
            <a:off x="11069985" y="4735958"/>
            <a:ext cx="2144147" cy="2144458"/>
            <a:chOff x="0" y="0"/>
            <a:chExt cx="371119" cy="371173"/>
          </a:xfrm>
        </p:grpSpPr>
        <p:sp>
          <p:nvSpPr>
            <p:cNvPr name="Freeform 13" id="13"/>
            <p:cNvSpPr/>
            <p:nvPr/>
          </p:nvSpPr>
          <p:spPr>
            <a:xfrm flipH="false" flipV="false" rot="0">
              <a:off x="0" y="0"/>
              <a:ext cx="371119" cy="371173"/>
            </a:xfrm>
            <a:custGeom>
              <a:avLst/>
              <a:gdLst/>
              <a:ahLst/>
              <a:cxnLst/>
              <a:rect r="r" b="b" t="t" l="l"/>
              <a:pathLst>
                <a:path h="371173" w="371119">
                  <a:moveTo>
                    <a:pt x="0" y="0"/>
                  </a:moveTo>
                  <a:lnTo>
                    <a:pt x="371119" y="0"/>
                  </a:lnTo>
                  <a:lnTo>
                    <a:pt x="371119" y="371173"/>
                  </a:lnTo>
                  <a:lnTo>
                    <a:pt x="0" y="371173"/>
                  </a:lnTo>
                  <a:close/>
                </a:path>
              </a:pathLst>
            </a:custGeom>
            <a:solidFill>
              <a:srgbClr val="F1B86E"/>
            </a:solidFill>
          </p:spPr>
        </p:sp>
        <p:sp>
          <p:nvSpPr>
            <p:cNvPr name="TextBox 14" id="14"/>
            <p:cNvSpPr txBox="true"/>
            <p:nvPr/>
          </p:nvSpPr>
          <p:spPr>
            <a:xfrm>
              <a:off x="0" y="-28575"/>
              <a:ext cx="371119" cy="399748"/>
            </a:xfrm>
            <a:prstGeom prst="rect">
              <a:avLst/>
            </a:prstGeom>
          </p:spPr>
          <p:txBody>
            <a:bodyPr anchor="ctr" rtlCol="false" tIns="127000" lIns="127000" bIns="127000" rIns="127000"/>
            <a:lstStyle/>
            <a:p>
              <a:pPr algn="ctr">
                <a:lnSpc>
                  <a:spcPts val="1950"/>
                </a:lnSpc>
              </a:pPr>
              <a:r>
                <a:rPr lang="en-US" sz="1500" spc="75">
                  <a:solidFill>
                    <a:srgbClr val="000000"/>
                  </a:solidFill>
                  <a:latin typeface="Hagrid Text Medium"/>
                </a:rPr>
                <a:t>Convolutional Neural Networks (CNN)</a:t>
              </a:r>
            </a:p>
            <a:p>
              <a:pPr algn="ctr">
                <a:lnSpc>
                  <a:spcPts val="1950"/>
                </a:lnSpc>
              </a:pPr>
              <a:r>
                <a:rPr lang="en-US" sz="1500" spc="75">
                  <a:solidFill>
                    <a:srgbClr val="000000"/>
                  </a:solidFill>
                  <a:latin typeface="Hagrid Text Medium"/>
                </a:rPr>
                <a:t>&amp; </a:t>
              </a:r>
            </a:p>
            <a:p>
              <a:pPr algn="ctr">
                <a:lnSpc>
                  <a:spcPts val="1950"/>
                </a:lnSpc>
              </a:pPr>
              <a:r>
                <a:rPr lang="en-US" sz="1500" spc="75">
                  <a:solidFill>
                    <a:srgbClr val="000000"/>
                  </a:solidFill>
                  <a:latin typeface="Hagrid Text Medium"/>
                </a:rPr>
                <a:t>Recurrent Neural Networks (RNN) </a:t>
              </a:r>
            </a:p>
          </p:txBody>
        </p:sp>
      </p:grpSp>
      <p:sp>
        <p:nvSpPr>
          <p:cNvPr name="TextBox 15" id="15"/>
          <p:cNvSpPr txBox="true"/>
          <p:nvPr/>
        </p:nvSpPr>
        <p:spPr>
          <a:xfrm rot="0">
            <a:off x="1028700" y="971550"/>
            <a:ext cx="7241307" cy="1631950"/>
          </a:xfrm>
          <a:prstGeom prst="rect">
            <a:avLst/>
          </a:prstGeom>
        </p:spPr>
        <p:txBody>
          <a:bodyPr anchor="t" rtlCol="false" tIns="0" lIns="0" bIns="0" rIns="0">
            <a:spAutoFit/>
          </a:bodyPr>
          <a:lstStyle/>
          <a:p>
            <a:pPr>
              <a:lnSpc>
                <a:spcPts val="6500"/>
              </a:lnSpc>
              <a:spcBef>
                <a:spcPct val="0"/>
              </a:spcBef>
            </a:pPr>
            <a:r>
              <a:rPr lang="en-US" sz="5000" spc="-50">
                <a:solidFill>
                  <a:srgbClr val="000000"/>
                </a:solidFill>
                <a:latin typeface="Hagrid Text"/>
              </a:rPr>
              <a:t>Model Development and Training</a:t>
            </a:r>
          </a:p>
        </p:txBody>
      </p:sp>
      <p:grpSp>
        <p:nvGrpSpPr>
          <p:cNvPr name="Group 16" id="16"/>
          <p:cNvGrpSpPr/>
          <p:nvPr/>
        </p:nvGrpSpPr>
        <p:grpSpPr>
          <a:xfrm rot="-10800000">
            <a:off x="10542559" y="-4150923"/>
            <a:ext cx="9822161" cy="6226137"/>
            <a:chOff x="0" y="0"/>
            <a:chExt cx="8474859" cy="5372100"/>
          </a:xfrm>
        </p:grpSpPr>
        <p:sp>
          <p:nvSpPr>
            <p:cNvPr name="Freeform 17" id="17"/>
            <p:cNvSpPr/>
            <p:nvPr/>
          </p:nvSpPr>
          <p:spPr>
            <a:xfrm flipH="false" flipV="false" rot="0">
              <a:off x="0" y="0"/>
              <a:ext cx="8474859" cy="5372100"/>
            </a:xfrm>
            <a:custGeom>
              <a:avLst/>
              <a:gdLst/>
              <a:ahLst/>
              <a:cxnLst/>
              <a:rect r="r" b="b" t="t" l="l"/>
              <a:pathLst>
                <a:path h="5372100" w="8474859">
                  <a:moveTo>
                    <a:pt x="6924189" y="0"/>
                  </a:moveTo>
                  <a:lnTo>
                    <a:pt x="1550670" y="0"/>
                  </a:lnTo>
                  <a:lnTo>
                    <a:pt x="0" y="2686050"/>
                  </a:lnTo>
                  <a:lnTo>
                    <a:pt x="1550670" y="5372100"/>
                  </a:lnTo>
                  <a:lnTo>
                    <a:pt x="6924189" y="5372100"/>
                  </a:lnTo>
                  <a:lnTo>
                    <a:pt x="8474859" y="2686050"/>
                  </a:lnTo>
                  <a:lnTo>
                    <a:pt x="6924189" y="0"/>
                  </a:lnTo>
                  <a:close/>
                </a:path>
              </a:pathLst>
            </a:custGeom>
            <a:solidFill>
              <a:srgbClr val="F76B50"/>
            </a:solidFill>
          </p:spPr>
        </p:sp>
      </p:grpSp>
      <p:grpSp>
        <p:nvGrpSpPr>
          <p:cNvPr name="Group 18" id="18"/>
          <p:cNvGrpSpPr/>
          <p:nvPr/>
        </p:nvGrpSpPr>
        <p:grpSpPr>
          <a:xfrm rot="0">
            <a:off x="9959443" y="-865713"/>
            <a:ext cx="2695438" cy="2334501"/>
            <a:chOff x="0" y="0"/>
            <a:chExt cx="6202680" cy="5372100"/>
          </a:xfrm>
        </p:grpSpPr>
        <p:sp>
          <p:nvSpPr>
            <p:cNvPr name="Freeform 19" id="19"/>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grpSp>
        <p:nvGrpSpPr>
          <p:cNvPr name="Group 20" id="20"/>
          <p:cNvGrpSpPr/>
          <p:nvPr/>
        </p:nvGrpSpPr>
        <p:grpSpPr>
          <a:xfrm rot="0">
            <a:off x="2505206" y="4735958"/>
            <a:ext cx="2144147" cy="1106104"/>
            <a:chOff x="0" y="0"/>
            <a:chExt cx="371119" cy="191450"/>
          </a:xfrm>
        </p:grpSpPr>
        <p:sp>
          <p:nvSpPr>
            <p:cNvPr name="Freeform 21" id="21"/>
            <p:cNvSpPr/>
            <p:nvPr/>
          </p:nvSpPr>
          <p:spPr>
            <a:xfrm flipH="false" flipV="false" rot="0">
              <a:off x="0" y="0"/>
              <a:ext cx="371119" cy="191450"/>
            </a:xfrm>
            <a:custGeom>
              <a:avLst/>
              <a:gdLst/>
              <a:ahLst/>
              <a:cxnLst/>
              <a:rect r="r" b="b" t="t" l="l"/>
              <a:pathLst>
                <a:path h="191450" w="371119">
                  <a:moveTo>
                    <a:pt x="0" y="0"/>
                  </a:moveTo>
                  <a:lnTo>
                    <a:pt x="371119" y="0"/>
                  </a:lnTo>
                  <a:lnTo>
                    <a:pt x="371119" y="191450"/>
                  </a:lnTo>
                  <a:lnTo>
                    <a:pt x="0" y="191450"/>
                  </a:lnTo>
                  <a:close/>
                </a:path>
              </a:pathLst>
            </a:custGeom>
            <a:solidFill>
              <a:srgbClr val="F1B86E"/>
            </a:solidFill>
          </p:spPr>
        </p:sp>
        <p:sp>
          <p:nvSpPr>
            <p:cNvPr name="TextBox 22" id="22"/>
            <p:cNvSpPr txBox="true"/>
            <p:nvPr/>
          </p:nvSpPr>
          <p:spPr>
            <a:xfrm>
              <a:off x="0" y="-28575"/>
              <a:ext cx="371119" cy="220025"/>
            </a:xfrm>
            <a:prstGeom prst="rect">
              <a:avLst/>
            </a:prstGeom>
          </p:spPr>
          <p:txBody>
            <a:bodyPr anchor="ctr" rtlCol="false" tIns="127000" lIns="127000" bIns="127000" rIns="127000"/>
            <a:lstStyle/>
            <a:p>
              <a:pPr algn="ctr">
                <a:lnSpc>
                  <a:spcPts val="1950"/>
                </a:lnSpc>
              </a:pPr>
              <a:r>
                <a:rPr lang="en-US" sz="1500" spc="75">
                  <a:solidFill>
                    <a:srgbClr val="000000"/>
                  </a:solidFill>
                  <a:latin typeface="Hagrid Text Medium"/>
                </a:rPr>
                <a:t>Naive Bayes</a:t>
              </a:r>
            </a:p>
          </p:txBody>
        </p:sp>
      </p:grpSp>
      <p:sp>
        <p:nvSpPr>
          <p:cNvPr name="AutoShape 23" id="23"/>
          <p:cNvSpPr/>
          <p:nvPr/>
        </p:nvSpPr>
        <p:spPr>
          <a:xfrm rot="0">
            <a:off x="3564894" y="4426801"/>
            <a:ext cx="12386" cy="305192"/>
          </a:xfrm>
          <a:prstGeom prst="rect">
            <a:avLst/>
          </a:prstGeom>
          <a:solidFill>
            <a:srgbClr val="000000"/>
          </a:solidFill>
        </p:spPr>
      </p:sp>
      <p:grpSp>
        <p:nvGrpSpPr>
          <p:cNvPr name="Group 24" id="24"/>
          <p:cNvGrpSpPr/>
          <p:nvPr/>
        </p:nvGrpSpPr>
        <p:grpSpPr>
          <a:xfrm rot="0">
            <a:off x="2505206" y="7162367"/>
            <a:ext cx="2144147" cy="1106104"/>
            <a:chOff x="0" y="0"/>
            <a:chExt cx="371119" cy="191450"/>
          </a:xfrm>
        </p:grpSpPr>
        <p:sp>
          <p:nvSpPr>
            <p:cNvPr name="Freeform 25" id="25"/>
            <p:cNvSpPr/>
            <p:nvPr/>
          </p:nvSpPr>
          <p:spPr>
            <a:xfrm flipH="false" flipV="false" rot="0">
              <a:off x="0" y="0"/>
              <a:ext cx="371119" cy="191450"/>
            </a:xfrm>
            <a:custGeom>
              <a:avLst/>
              <a:gdLst/>
              <a:ahLst/>
              <a:cxnLst/>
              <a:rect r="r" b="b" t="t" l="l"/>
              <a:pathLst>
                <a:path h="191450" w="371119">
                  <a:moveTo>
                    <a:pt x="0" y="0"/>
                  </a:moveTo>
                  <a:lnTo>
                    <a:pt x="371119" y="0"/>
                  </a:lnTo>
                  <a:lnTo>
                    <a:pt x="371119" y="191450"/>
                  </a:lnTo>
                  <a:lnTo>
                    <a:pt x="0" y="191450"/>
                  </a:lnTo>
                  <a:close/>
                </a:path>
              </a:pathLst>
            </a:custGeom>
            <a:solidFill>
              <a:srgbClr val="F1B86E"/>
            </a:solidFill>
          </p:spPr>
        </p:sp>
        <p:sp>
          <p:nvSpPr>
            <p:cNvPr name="TextBox 26" id="26"/>
            <p:cNvSpPr txBox="true"/>
            <p:nvPr/>
          </p:nvSpPr>
          <p:spPr>
            <a:xfrm>
              <a:off x="0" y="-28575"/>
              <a:ext cx="371119" cy="220025"/>
            </a:xfrm>
            <a:prstGeom prst="rect">
              <a:avLst/>
            </a:prstGeom>
          </p:spPr>
          <p:txBody>
            <a:bodyPr anchor="ctr" rtlCol="false" tIns="127000" lIns="127000" bIns="127000" rIns="127000"/>
            <a:lstStyle/>
            <a:p>
              <a:pPr algn="ctr">
                <a:lnSpc>
                  <a:spcPts val="1950"/>
                </a:lnSpc>
              </a:pPr>
              <a:r>
                <a:rPr lang="en-US" sz="1500" spc="75">
                  <a:solidFill>
                    <a:srgbClr val="000000"/>
                  </a:solidFill>
                  <a:latin typeface="Hagrid Text Medium"/>
                </a:rPr>
                <a:t>for baseline performance</a:t>
              </a:r>
            </a:p>
          </p:txBody>
        </p:sp>
      </p:grpSp>
      <p:grpSp>
        <p:nvGrpSpPr>
          <p:cNvPr name="Group 27" id="27"/>
          <p:cNvGrpSpPr/>
          <p:nvPr/>
        </p:nvGrpSpPr>
        <p:grpSpPr>
          <a:xfrm rot="0">
            <a:off x="6999853" y="7162367"/>
            <a:ext cx="2144147" cy="1106104"/>
            <a:chOff x="0" y="0"/>
            <a:chExt cx="371119" cy="191450"/>
          </a:xfrm>
        </p:grpSpPr>
        <p:sp>
          <p:nvSpPr>
            <p:cNvPr name="Freeform 28" id="28"/>
            <p:cNvSpPr/>
            <p:nvPr/>
          </p:nvSpPr>
          <p:spPr>
            <a:xfrm flipH="false" flipV="false" rot="0">
              <a:off x="0" y="0"/>
              <a:ext cx="371119" cy="191450"/>
            </a:xfrm>
            <a:custGeom>
              <a:avLst/>
              <a:gdLst/>
              <a:ahLst/>
              <a:cxnLst/>
              <a:rect r="r" b="b" t="t" l="l"/>
              <a:pathLst>
                <a:path h="191450" w="371119">
                  <a:moveTo>
                    <a:pt x="0" y="0"/>
                  </a:moveTo>
                  <a:lnTo>
                    <a:pt x="371119" y="0"/>
                  </a:lnTo>
                  <a:lnTo>
                    <a:pt x="371119" y="191450"/>
                  </a:lnTo>
                  <a:lnTo>
                    <a:pt x="0" y="191450"/>
                  </a:lnTo>
                  <a:close/>
                </a:path>
              </a:pathLst>
            </a:custGeom>
            <a:solidFill>
              <a:srgbClr val="F1B86E"/>
            </a:solidFill>
          </p:spPr>
        </p:sp>
        <p:sp>
          <p:nvSpPr>
            <p:cNvPr name="TextBox 29" id="29"/>
            <p:cNvSpPr txBox="true"/>
            <p:nvPr/>
          </p:nvSpPr>
          <p:spPr>
            <a:xfrm>
              <a:off x="0" y="-28575"/>
              <a:ext cx="371119" cy="220025"/>
            </a:xfrm>
            <a:prstGeom prst="rect">
              <a:avLst/>
            </a:prstGeom>
          </p:spPr>
          <p:txBody>
            <a:bodyPr anchor="ctr" rtlCol="false" tIns="127000" lIns="127000" bIns="127000" rIns="127000"/>
            <a:lstStyle/>
            <a:p>
              <a:pPr algn="ctr">
                <a:lnSpc>
                  <a:spcPts val="1950"/>
                </a:lnSpc>
              </a:pPr>
              <a:r>
                <a:rPr lang="en-US" sz="1500" spc="75">
                  <a:solidFill>
                    <a:srgbClr val="000000"/>
                  </a:solidFill>
                  <a:latin typeface="Hagrid Text Medium"/>
                </a:rPr>
                <a:t>for feature importance</a:t>
              </a:r>
            </a:p>
          </p:txBody>
        </p:sp>
      </p:grpSp>
      <p:grpSp>
        <p:nvGrpSpPr>
          <p:cNvPr name="Group 30" id="30"/>
          <p:cNvGrpSpPr/>
          <p:nvPr/>
        </p:nvGrpSpPr>
        <p:grpSpPr>
          <a:xfrm rot="0">
            <a:off x="11060460" y="7162367"/>
            <a:ext cx="2144147" cy="1106104"/>
            <a:chOff x="0" y="0"/>
            <a:chExt cx="371119" cy="191450"/>
          </a:xfrm>
        </p:grpSpPr>
        <p:sp>
          <p:nvSpPr>
            <p:cNvPr name="Freeform 31" id="31"/>
            <p:cNvSpPr/>
            <p:nvPr/>
          </p:nvSpPr>
          <p:spPr>
            <a:xfrm flipH="false" flipV="false" rot="0">
              <a:off x="0" y="0"/>
              <a:ext cx="371119" cy="191450"/>
            </a:xfrm>
            <a:custGeom>
              <a:avLst/>
              <a:gdLst/>
              <a:ahLst/>
              <a:cxnLst/>
              <a:rect r="r" b="b" t="t" l="l"/>
              <a:pathLst>
                <a:path h="191450" w="371119">
                  <a:moveTo>
                    <a:pt x="0" y="0"/>
                  </a:moveTo>
                  <a:lnTo>
                    <a:pt x="371119" y="0"/>
                  </a:lnTo>
                  <a:lnTo>
                    <a:pt x="371119" y="191450"/>
                  </a:lnTo>
                  <a:lnTo>
                    <a:pt x="0" y="191450"/>
                  </a:lnTo>
                  <a:close/>
                </a:path>
              </a:pathLst>
            </a:custGeom>
            <a:solidFill>
              <a:srgbClr val="F1B86E"/>
            </a:solidFill>
          </p:spPr>
        </p:sp>
        <p:sp>
          <p:nvSpPr>
            <p:cNvPr name="TextBox 32" id="32"/>
            <p:cNvSpPr txBox="true"/>
            <p:nvPr/>
          </p:nvSpPr>
          <p:spPr>
            <a:xfrm>
              <a:off x="0" y="-28575"/>
              <a:ext cx="371119" cy="220025"/>
            </a:xfrm>
            <a:prstGeom prst="rect">
              <a:avLst/>
            </a:prstGeom>
          </p:spPr>
          <p:txBody>
            <a:bodyPr anchor="ctr" rtlCol="false" tIns="127000" lIns="127000" bIns="127000" rIns="127000"/>
            <a:lstStyle/>
            <a:p>
              <a:pPr algn="ctr">
                <a:lnSpc>
                  <a:spcPts val="1950"/>
                </a:lnSpc>
              </a:pPr>
              <a:r>
                <a:rPr lang="en-US" sz="1500" spc="75">
                  <a:solidFill>
                    <a:srgbClr val="000000"/>
                  </a:solidFill>
                  <a:latin typeface="Hagrid Text Medium"/>
                </a:rPr>
                <a:t>for capturing sequence in text</a:t>
              </a:r>
            </a:p>
          </p:txBody>
        </p:sp>
      </p:grpSp>
      <p:sp>
        <p:nvSpPr>
          <p:cNvPr name="AutoShape 33" id="33"/>
          <p:cNvSpPr/>
          <p:nvPr/>
        </p:nvSpPr>
        <p:spPr>
          <a:xfrm rot="0">
            <a:off x="3567755" y="5842062"/>
            <a:ext cx="9525" cy="1320306"/>
          </a:xfrm>
          <a:prstGeom prst="rect">
            <a:avLst/>
          </a:prstGeom>
          <a:solidFill>
            <a:srgbClr val="000000"/>
          </a:solidFill>
        </p:spPr>
      </p:sp>
      <p:sp>
        <p:nvSpPr>
          <p:cNvPr name="AutoShape 34" id="34"/>
          <p:cNvSpPr/>
          <p:nvPr/>
        </p:nvSpPr>
        <p:spPr>
          <a:xfrm rot="0">
            <a:off x="8056631" y="5842062"/>
            <a:ext cx="9525" cy="1320306"/>
          </a:xfrm>
          <a:prstGeom prst="rect">
            <a:avLst/>
          </a:prstGeom>
          <a:solidFill>
            <a:srgbClr val="000000"/>
          </a:solidFill>
        </p:spPr>
      </p:sp>
      <p:sp>
        <p:nvSpPr>
          <p:cNvPr name="AutoShape 35" id="35"/>
          <p:cNvSpPr/>
          <p:nvPr/>
        </p:nvSpPr>
        <p:spPr>
          <a:xfrm rot="0">
            <a:off x="12132533" y="6462234"/>
            <a:ext cx="9525" cy="700133"/>
          </a:xfrm>
          <a:prstGeom prst="rect">
            <a:avLst/>
          </a:prstGeom>
          <a:solidFill>
            <a:srgbClr val="000000"/>
          </a:solidFill>
        </p:spPr>
      </p:sp>
      <p:grpSp>
        <p:nvGrpSpPr>
          <p:cNvPr name="Group 36" id="36"/>
          <p:cNvGrpSpPr/>
          <p:nvPr/>
        </p:nvGrpSpPr>
        <p:grpSpPr>
          <a:xfrm rot="0">
            <a:off x="14674605" y="4738718"/>
            <a:ext cx="2144147" cy="1106104"/>
            <a:chOff x="0" y="0"/>
            <a:chExt cx="371119" cy="191450"/>
          </a:xfrm>
        </p:grpSpPr>
        <p:sp>
          <p:nvSpPr>
            <p:cNvPr name="Freeform 37" id="37"/>
            <p:cNvSpPr/>
            <p:nvPr/>
          </p:nvSpPr>
          <p:spPr>
            <a:xfrm flipH="false" flipV="false" rot="0">
              <a:off x="0" y="0"/>
              <a:ext cx="371119" cy="191450"/>
            </a:xfrm>
            <a:custGeom>
              <a:avLst/>
              <a:gdLst/>
              <a:ahLst/>
              <a:cxnLst/>
              <a:rect r="r" b="b" t="t" l="l"/>
              <a:pathLst>
                <a:path h="191450" w="371119">
                  <a:moveTo>
                    <a:pt x="0" y="0"/>
                  </a:moveTo>
                  <a:lnTo>
                    <a:pt x="371119" y="0"/>
                  </a:lnTo>
                  <a:lnTo>
                    <a:pt x="371119" y="191450"/>
                  </a:lnTo>
                  <a:lnTo>
                    <a:pt x="0" y="191450"/>
                  </a:lnTo>
                  <a:close/>
                </a:path>
              </a:pathLst>
            </a:custGeom>
            <a:solidFill>
              <a:srgbClr val="F1B86E"/>
            </a:solidFill>
          </p:spPr>
        </p:sp>
        <p:sp>
          <p:nvSpPr>
            <p:cNvPr name="TextBox 38" id="38"/>
            <p:cNvSpPr txBox="true"/>
            <p:nvPr/>
          </p:nvSpPr>
          <p:spPr>
            <a:xfrm>
              <a:off x="0" y="-28575"/>
              <a:ext cx="371119" cy="220025"/>
            </a:xfrm>
            <a:prstGeom prst="rect">
              <a:avLst/>
            </a:prstGeom>
          </p:spPr>
          <p:txBody>
            <a:bodyPr anchor="ctr" rtlCol="false" tIns="127000" lIns="127000" bIns="127000" rIns="127000"/>
            <a:lstStyle/>
            <a:p>
              <a:pPr algn="ctr">
                <a:lnSpc>
                  <a:spcPts val="1950"/>
                </a:lnSpc>
              </a:pPr>
              <a:r>
                <a:rPr lang="en-US" sz="1500" spc="75">
                  <a:solidFill>
                    <a:srgbClr val="000000"/>
                  </a:solidFill>
                  <a:latin typeface="Hagrid Text Medium"/>
                </a:rPr>
                <a:t>LSTM</a:t>
              </a:r>
            </a:p>
          </p:txBody>
        </p:sp>
      </p:grpSp>
      <p:sp>
        <p:nvSpPr>
          <p:cNvPr name="AutoShape 39" id="39"/>
          <p:cNvSpPr/>
          <p:nvPr/>
        </p:nvSpPr>
        <p:spPr>
          <a:xfrm rot="0">
            <a:off x="15734293" y="4420037"/>
            <a:ext cx="12386" cy="305192"/>
          </a:xfrm>
          <a:prstGeom prst="rect">
            <a:avLst/>
          </a:prstGeom>
          <a:solidFill>
            <a:srgbClr val="000000"/>
          </a:solidFill>
        </p:spPr>
      </p:sp>
      <p:grpSp>
        <p:nvGrpSpPr>
          <p:cNvPr name="Group 40" id="40"/>
          <p:cNvGrpSpPr/>
          <p:nvPr/>
        </p:nvGrpSpPr>
        <p:grpSpPr>
          <a:xfrm rot="0">
            <a:off x="14662219" y="7162367"/>
            <a:ext cx="2144147" cy="1153858"/>
            <a:chOff x="0" y="0"/>
            <a:chExt cx="371119" cy="199715"/>
          </a:xfrm>
        </p:grpSpPr>
        <p:sp>
          <p:nvSpPr>
            <p:cNvPr name="Freeform 41" id="41"/>
            <p:cNvSpPr/>
            <p:nvPr/>
          </p:nvSpPr>
          <p:spPr>
            <a:xfrm flipH="false" flipV="false" rot="0">
              <a:off x="0" y="0"/>
              <a:ext cx="371119" cy="199715"/>
            </a:xfrm>
            <a:custGeom>
              <a:avLst/>
              <a:gdLst/>
              <a:ahLst/>
              <a:cxnLst/>
              <a:rect r="r" b="b" t="t" l="l"/>
              <a:pathLst>
                <a:path h="199715" w="371119">
                  <a:moveTo>
                    <a:pt x="0" y="0"/>
                  </a:moveTo>
                  <a:lnTo>
                    <a:pt x="371119" y="0"/>
                  </a:lnTo>
                  <a:lnTo>
                    <a:pt x="371119" y="199715"/>
                  </a:lnTo>
                  <a:lnTo>
                    <a:pt x="0" y="199715"/>
                  </a:lnTo>
                  <a:close/>
                </a:path>
              </a:pathLst>
            </a:custGeom>
            <a:solidFill>
              <a:srgbClr val="F1B86E"/>
            </a:solidFill>
          </p:spPr>
        </p:sp>
        <p:sp>
          <p:nvSpPr>
            <p:cNvPr name="TextBox 42" id="42"/>
            <p:cNvSpPr txBox="true"/>
            <p:nvPr/>
          </p:nvSpPr>
          <p:spPr>
            <a:xfrm>
              <a:off x="0" y="-28575"/>
              <a:ext cx="371119" cy="228290"/>
            </a:xfrm>
            <a:prstGeom prst="rect">
              <a:avLst/>
            </a:prstGeom>
          </p:spPr>
          <p:txBody>
            <a:bodyPr anchor="ctr" rtlCol="false" tIns="127000" lIns="127000" bIns="127000" rIns="127000"/>
            <a:lstStyle/>
            <a:p>
              <a:pPr algn="ctr">
                <a:lnSpc>
                  <a:spcPts val="1950"/>
                </a:lnSpc>
              </a:pPr>
              <a:r>
                <a:rPr lang="en-US" sz="1500" spc="75">
                  <a:solidFill>
                    <a:srgbClr val="000000"/>
                  </a:solidFill>
                  <a:latin typeface="Hagrid Text Medium"/>
                </a:rPr>
                <a:t>recognition of temporal cnnection </a:t>
              </a:r>
            </a:p>
          </p:txBody>
        </p:sp>
      </p:grpSp>
      <p:sp>
        <p:nvSpPr>
          <p:cNvPr name="AutoShape 43" id="43"/>
          <p:cNvSpPr/>
          <p:nvPr/>
        </p:nvSpPr>
        <p:spPr>
          <a:xfrm rot="0">
            <a:off x="15746679" y="5840858"/>
            <a:ext cx="9525" cy="1320306"/>
          </a:xfrm>
          <a:prstGeom prst="rect">
            <a:avLst/>
          </a:prstGeom>
          <a:solidFill>
            <a:srgbClr val="000000"/>
          </a:solidFill>
        </p:spPr>
      </p:sp>
      <p:sp>
        <p:nvSpPr>
          <p:cNvPr name="AutoShape 44" id="44"/>
          <p:cNvSpPr/>
          <p:nvPr/>
        </p:nvSpPr>
        <p:spPr>
          <a:xfrm flipV="true">
            <a:off x="3567755" y="4429562"/>
            <a:ext cx="11885885" cy="19050"/>
          </a:xfrm>
          <a:prstGeom prst="line">
            <a:avLst/>
          </a:prstGeom>
          <a:ln cap="flat" w="9525">
            <a:solidFill>
              <a:srgbClr val="000000"/>
            </a:solidFill>
            <a:prstDash val="solid"/>
            <a:headEnd type="none" len="sm" w="sm"/>
            <a:tailEnd type="none" len="sm" w="sm"/>
          </a:ln>
        </p:spPr>
      </p:sp>
    </p:spTree>
  </p:cSld>
  <p:clrMapOvr>
    <a:masterClrMapping/>
  </p:clrMapOvr>
</p:sld>
</file>

<file path=ppt/slides/slide16.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7515711" cy="3857625"/>
          </a:xfrm>
          <a:prstGeom prst="rect">
            <a:avLst/>
          </a:prstGeom>
        </p:spPr>
        <p:txBody>
          <a:bodyPr anchor="t" rtlCol="false" tIns="0" lIns="0" bIns="0" rIns="0">
            <a:spAutoFit/>
          </a:bodyPr>
          <a:lstStyle/>
          <a:p>
            <a:pPr>
              <a:lnSpc>
                <a:spcPts val="10199"/>
              </a:lnSpc>
            </a:pPr>
            <a:r>
              <a:rPr lang="en-US" sz="8499" spc="-84">
                <a:solidFill>
                  <a:srgbClr val="000000"/>
                </a:solidFill>
                <a:latin typeface="Hagrid Text"/>
              </a:rPr>
              <a:t>Evaluation and Metrics</a:t>
            </a:r>
          </a:p>
          <a:p>
            <a:pPr>
              <a:lnSpc>
                <a:spcPts val="10199"/>
              </a:lnSpc>
              <a:spcBef>
                <a:spcPct val="0"/>
              </a:spcBef>
            </a:pP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CC8"/>
            </a:solidFill>
          </p:spPr>
        </p:sp>
      </p:grpSp>
      <p:grpSp>
        <p:nvGrpSpPr>
          <p:cNvPr name="Group 5" id="5"/>
          <p:cNvGrpSpPr/>
          <p:nvPr/>
        </p:nvGrpSpPr>
        <p:grpSpPr>
          <a:xfrm rot="-10800000">
            <a:off x="3061137" y="7061834"/>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9" id="9"/>
          <p:cNvGrpSpPr/>
          <p:nvPr/>
        </p:nvGrpSpPr>
        <p:grpSpPr>
          <a:xfrm rot="-10800000">
            <a:off x="406681"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237161"/>
            </a:solidFill>
          </p:spPr>
        </p:sp>
      </p:grpSp>
      <p:graphicFrame>
        <p:nvGraphicFramePr>
          <p:cNvPr name="Table 11" id="11"/>
          <p:cNvGraphicFramePr>
            <a:graphicFrameLocks noGrp="true"/>
          </p:cNvGraphicFramePr>
          <p:nvPr/>
        </p:nvGraphicFramePr>
        <p:xfrm>
          <a:off x="8791185" y="2165764"/>
          <a:ext cx="7778853" cy="6403051"/>
        </p:xfrm>
        <a:graphic>
          <a:graphicData uri="http://schemas.openxmlformats.org/drawingml/2006/table">
            <a:tbl>
              <a:tblPr/>
              <a:tblGrid>
                <a:gridCol w="1555771"/>
                <a:gridCol w="1555771"/>
                <a:gridCol w="1555771"/>
                <a:gridCol w="1555771"/>
                <a:gridCol w="1555771"/>
              </a:tblGrid>
              <a:tr h="1025276">
                <a:tc>
                  <a:txBody>
                    <a:bodyPr anchor="t" rtlCol="false"/>
                    <a:lstStyle/>
                    <a:p>
                      <a:pPr algn="ctr">
                        <a:lnSpc>
                          <a:spcPts val="2100"/>
                        </a:lnSpc>
                        <a:defRPr/>
                      </a:pPr>
                      <a:r>
                        <a:rPr lang="en-US" sz="1500">
                          <a:solidFill>
                            <a:srgbClr val="000000"/>
                          </a:solidFill>
                          <a:latin typeface="Hagrid Text Bold"/>
                        </a:rPr>
                        <a:t>Model</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solidFill>
                      <a:srgbClr val="FFCDCD"/>
                    </a:solidFill>
                  </a:tcPr>
                </a:tc>
                <a:tc>
                  <a:txBody>
                    <a:bodyPr anchor="t" rtlCol="false"/>
                    <a:lstStyle/>
                    <a:p>
                      <a:pPr algn="ctr">
                        <a:lnSpc>
                          <a:spcPts val="2100"/>
                        </a:lnSpc>
                        <a:defRPr/>
                      </a:pPr>
                      <a:r>
                        <a:rPr lang="en-US" sz="1500">
                          <a:solidFill>
                            <a:srgbClr val="000000"/>
                          </a:solidFill>
                          <a:latin typeface="Hagrid Text Bold"/>
                        </a:rPr>
                        <a:t>Accuracy</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solidFill>
                      <a:srgbClr val="FFCDCD"/>
                    </a:solidFill>
                  </a:tcPr>
                </a:tc>
                <a:tc>
                  <a:txBody>
                    <a:bodyPr anchor="t" rtlCol="false"/>
                    <a:lstStyle/>
                    <a:p>
                      <a:pPr algn="ctr">
                        <a:lnSpc>
                          <a:spcPts val="2100"/>
                        </a:lnSpc>
                        <a:defRPr/>
                      </a:pPr>
                      <a:r>
                        <a:rPr lang="en-US" sz="1500">
                          <a:solidFill>
                            <a:srgbClr val="000000"/>
                          </a:solidFill>
                          <a:latin typeface="Hagrid Text Bold"/>
                        </a:rPr>
                        <a:t>Precision</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solidFill>
                      <a:srgbClr val="FFCDCD"/>
                    </a:solidFill>
                  </a:tcPr>
                </a:tc>
                <a:tc>
                  <a:txBody>
                    <a:bodyPr anchor="t" rtlCol="false"/>
                    <a:lstStyle/>
                    <a:p>
                      <a:pPr algn="ctr">
                        <a:lnSpc>
                          <a:spcPts val="2100"/>
                        </a:lnSpc>
                        <a:defRPr/>
                      </a:pPr>
                      <a:r>
                        <a:rPr lang="en-US" sz="1500">
                          <a:solidFill>
                            <a:srgbClr val="000000"/>
                          </a:solidFill>
                          <a:latin typeface="Hagrid Text Bold"/>
                        </a:rPr>
                        <a:t>Recall</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solidFill>
                      <a:srgbClr val="FFCDCD"/>
                    </a:solidFill>
                  </a:tcPr>
                </a:tc>
                <a:tc>
                  <a:txBody>
                    <a:bodyPr anchor="t" rtlCol="false"/>
                    <a:lstStyle/>
                    <a:p>
                      <a:pPr algn="ctr">
                        <a:lnSpc>
                          <a:spcPts val="2100"/>
                        </a:lnSpc>
                        <a:defRPr/>
                      </a:pPr>
                      <a:r>
                        <a:rPr lang="en-US" sz="1500">
                          <a:solidFill>
                            <a:srgbClr val="000000"/>
                          </a:solidFill>
                          <a:latin typeface="Hagrid Text Bold"/>
                        </a:rPr>
                        <a:t>F1-Score</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solidFill>
                      <a:srgbClr val="FFCDCD"/>
                    </a:solidFill>
                  </a:tcPr>
                </a:tc>
              </a:tr>
              <a:tr h="1169006">
                <a:tc>
                  <a:txBody>
                    <a:bodyPr anchor="t" rtlCol="false"/>
                    <a:lstStyle/>
                    <a:p>
                      <a:pPr algn="ctr">
                        <a:lnSpc>
                          <a:spcPts val="2100"/>
                        </a:lnSpc>
                        <a:defRPr/>
                      </a:pPr>
                      <a:r>
                        <a:rPr lang="en-US" sz="1500">
                          <a:solidFill>
                            <a:srgbClr val="000000"/>
                          </a:solidFill>
                          <a:latin typeface="Hagrid Text Medium"/>
                        </a:rPr>
                        <a:t>Naive Bayes</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87.40%</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88%</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88%</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87%</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r h="1169006">
                <a:tc>
                  <a:txBody>
                    <a:bodyPr anchor="t" rtlCol="false"/>
                    <a:lstStyle/>
                    <a:p>
                      <a:pPr algn="ctr">
                        <a:lnSpc>
                          <a:spcPts val="2100"/>
                        </a:lnSpc>
                        <a:defRPr/>
                      </a:pPr>
                      <a:r>
                        <a:rPr lang="en-US" sz="1500">
                          <a:solidFill>
                            <a:srgbClr val="000000"/>
                          </a:solidFill>
                          <a:latin typeface="Hagrid Text"/>
                        </a:rPr>
                        <a:t>Random Forest</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92.18%</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92%</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92%</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92%</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r h="1025276">
                <a:tc>
                  <a:txBody>
                    <a:bodyPr anchor="t" rtlCol="false"/>
                    <a:lstStyle/>
                    <a:p>
                      <a:pPr algn="ctr">
                        <a:lnSpc>
                          <a:spcPts val="2100"/>
                        </a:lnSpc>
                        <a:defRPr/>
                      </a:pPr>
                      <a:r>
                        <a:rPr lang="en-US" sz="1500">
                          <a:solidFill>
                            <a:srgbClr val="000000"/>
                          </a:solidFill>
                          <a:latin typeface="Hagrid Text Medium"/>
                        </a:rPr>
                        <a:t> CNN</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91.56%</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89%</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91%</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87%</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r h="989212">
                <a:tc>
                  <a:txBody>
                    <a:bodyPr anchor="t" rtlCol="false"/>
                    <a:lstStyle/>
                    <a:p>
                      <a:pPr algn="ctr">
                        <a:lnSpc>
                          <a:spcPts val="2100"/>
                        </a:lnSpc>
                        <a:defRPr/>
                      </a:pPr>
                      <a:r>
                        <a:rPr lang="en-US" sz="1500">
                          <a:solidFill>
                            <a:srgbClr val="000000"/>
                          </a:solidFill>
                          <a:latin typeface="Hagrid Text Medium"/>
                        </a:rPr>
                        <a:t>RNN</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91.93%</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91.95%</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91.91%</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91.91%</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r h="1025276">
                <a:tc>
                  <a:txBody>
                    <a:bodyPr anchor="t" rtlCol="false"/>
                    <a:lstStyle/>
                    <a:p>
                      <a:pPr algn="ctr">
                        <a:lnSpc>
                          <a:spcPts val="2100"/>
                        </a:lnSpc>
                        <a:defRPr/>
                      </a:pPr>
                      <a:r>
                        <a:rPr lang="en-US" sz="1500">
                          <a:solidFill>
                            <a:srgbClr val="000000"/>
                          </a:solidFill>
                          <a:latin typeface="Hagrid Text Medium"/>
                        </a:rPr>
                        <a:t>LSTM</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90.22%</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90.21%</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90.22%</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c>
                  <a:txBody>
                    <a:bodyPr anchor="t" rtlCol="false"/>
                    <a:lstStyle/>
                    <a:p>
                      <a:pPr algn="ctr">
                        <a:lnSpc>
                          <a:spcPts val="2100"/>
                        </a:lnSpc>
                        <a:defRPr/>
                      </a:pPr>
                      <a:r>
                        <a:rPr lang="en-US" sz="1500">
                          <a:solidFill>
                            <a:srgbClr val="000000"/>
                          </a:solidFill>
                          <a:latin typeface="Hagrid Text"/>
                        </a:rPr>
                        <a:t>90.22%</a:t>
                      </a:r>
                      <a:endParaRPr lang="en-US" sz="1100"/>
                    </a:p>
                  </a:txBody>
                  <a:tcPr marL="190500" marR="190500" marT="190500" marB="190500" anchor="ctr">
                    <a:lnL cmpd="sng" algn="ctr" cap="flat" w="38100">
                      <a:solidFill>
                        <a:srgbClr val="FF9999"/>
                      </a:solidFill>
                      <a:prstDash val="solid"/>
                      <a:round/>
                      <a:headEnd type="none" w="med" len="med"/>
                      <a:tailEnd type="none" w="med" len="med"/>
                    </a:lnL>
                    <a:lnR cmpd="sng" algn="ctr" cap="flat" w="38100">
                      <a:solidFill>
                        <a:srgbClr val="FF9999"/>
                      </a:solidFill>
                      <a:prstDash val="solid"/>
                      <a:round/>
                      <a:headEnd type="none" w="med" len="med"/>
                      <a:tailEnd type="none" w="med" len="med"/>
                    </a:lnR>
                    <a:lnT cmpd="sng" algn="ctr" cap="flat" w="38100">
                      <a:solidFill>
                        <a:srgbClr val="FF9999"/>
                      </a:solidFill>
                      <a:prstDash val="solid"/>
                      <a:round/>
                      <a:headEnd type="none" w="med" len="med"/>
                      <a:tailEnd type="none" w="med" len="med"/>
                    </a:lnT>
                    <a:lnB cmpd="sng" algn="ctr" cap="flat" w="38100">
                      <a:solidFill>
                        <a:srgbClr val="FF9999"/>
                      </a:solidFill>
                      <a:prstDash val="solid"/>
                      <a:round/>
                      <a:headEnd type="none" w="med" len="med"/>
                      <a:tailEnd type="none" w="med" len="med"/>
                    </a:lnB>
                  </a:tcPr>
                </a:tc>
              </a:tr>
            </a:tbl>
          </a:graphicData>
        </a:graphic>
      </p:graphicFrame>
      <p:sp>
        <p:nvSpPr>
          <p:cNvPr name="TextBox 12" id="12"/>
          <p:cNvSpPr txBox="true"/>
          <p:nvPr/>
        </p:nvSpPr>
        <p:spPr>
          <a:xfrm rot="0">
            <a:off x="8544411" y="1369604"/>
            <a:ext cx="8272402" cy="495300"/>
          </a:xfrm>
          <a:prstGeom prst="rect">
            <a:avLst/>
          </a:prstGeom>
        </p:spPr>
        <p:txBody>
          <a:bodyPr anchor="t" rtlCol="false" tIns="0" lIns="0" bIns="0" rIns="0">
            <a:spAutoFit/>
          </a:bodyPr>
          <a:lstStyle/>
          <a:p>
            <a:pPr algn="ctr">
              <a:lnSpc>
                <a:spcPts val="3840"/>
              </a:lnSpc>
              <a:spcBef>
                <a:spcPct val="0"/>
              </a:spcBef>
            </a:pPr>
            <a:r>
              <a:rPr lang="en-US" sz="3200">
                <a:solidFill>
                  <a:srgbClr val="000000"/>
                </a:solidFill>
                <a:latin typeface="Hagrid Text Medium"/>
              </a:rPr>
              <a:t>Accuracy, Precision, Recall, F1-Score</a:t>
            </a:r>
          </a:p>
        </p:txBody>
      </p:sp>
    </p:spTree>
  </p:cSld>
  <p:clrMapOvr>
    <a:masterClrMapping/>
  </p:clrMapOvr>
</p:sld>
</file>

<file path=ppt/slides/slide17.xml><?xml version="1.0" encoding="utf-8"?>
<p:sld xmlns:p="http://schemas.openxmlformats.org/presentationml/2006/main" xmlns:a="http://schemas.openxmlformats.org/drawingml/2006/main">
  <p:cSld>
    <p:bg>
      <p:bgPr>
        <a:solidFill>
          <a:srgbClr val="237161"/>
        </a:solidFill>
      </p:bgPr>
    </p:bg>
    <p:spTree>
      <p:nvGrpSpPr>
        <p:cNvPr id="1" name=""/>
        <p:cNvGrpSpPr/>
        <p:nvPr/>
      </p:nvGrpSpPr>
      <p:grpSpPr>
        <a:xfrm>
          <a:off x="0" y="0"/>
          <a:ext cx="0" cy="0"/>
          <a:chOff x="0" y="0"/>
          <a:chExt cx="0" cy="0"/>
        </a:xfrm>
      </p:grpSpPr>
      <p:grpSp>
        <p:nvGrpSpPr>
          <p:cNvPr name="Group 2" id="2"/>
          <p:cNvGrpSpPr/>
          <p:nvPr/>
        </p:nvGrpSpPr>
        <p:grpSpPr>
          <a:xfrm rot="-10800000">
            <a:off x="-2915828" y="-3678236"/>
            <a:ext cx="12804984" cy="6226137"/>
            <a:chOff x="0" y="0"/>
            <a:chExt cx="11048529" cy="5372100"/>
          </a:xfrm>
        </p:grpSpPr>
        <p:sp>
          <p:nvSpPr>
            <p:cNvPr name="Freeform 3" id="3"/>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grpSp>
        <p:nvGrpSpPr>
          <p:cNvPr name="Group 4" id="4"/>
          <p:cNvGrpSpPr/>
          <p:nvPr/>
        </p:nvGrpSpPr>
        <p:grpSpPr>
          <a:xfrm rot="0">
            <a:off x="8611724" y="-865713"/>
            <a:ext cx="2695438" cy="2334501"/>
            <a:chOff x="0" y="0"/>
            <a:chExt cx="6202680" cy="5372100"/>
          </a:xfrm>
        </p:grpSpPr>
        <p:sp>
          <p:nvSpPr>
            <p:cNvPr name="Freeform 5" id="5"/>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grpSp>
        <p:nvGrpSpPr>
          <p:cNvPr name="Group 6" id="6"/>
          <p:cNvGrpSpPr/>
          <p:nvPr/>
        </p:nvGrpSpPr>
        <p:grpSpPr>
          <a:xfrm rot="0">
            <a:off x="947600" y="3361649"/>
            <a:ext cx="7947667" cy="5392663"/>
            <a:chOff x="0" y="0"/>
            <a:chExt cx="2093213" cy="1420290"/>
          </a:xfrm>
        </p:grpSpPr>
        <p:sp>
          <p:nvSpPr>
            <p:cNvPr name="Freeform 7" id="7"/>
            <p:cNvSpPr/>
            <p:nvPr/>
          </p:nvSpPr>
          <p:spPr>
            <a:xfrm flipH="false" flipV="false" rot="0">
              <a:off x="0" y="0"/>
              <a:ext cx="2093213" cy="1420290"/>
            </a:xfrm>
            <a:custGeom>
              <a:avLst/>
              <a:gdLst/>
              <a:ahLst/>
              <a:cxnLst/>
              <a:rect r="r" b="b" t="t" l="l"/>
              <a:pathLst>
                <a:path h="1420290" w="2093213">
                  <a:moveTo>
                    <a:pt x="0" y="0"/>
                  </a:moveTo>
                  <a:lnTo>
                    <a:pt x="2093213" y="0"/>
                  </a:lnTo>
                  <a:lnTo>
                    <a:pt x="2093213" y="1420290"/>
                  </a:lnTo>
                  <a:lnTo>
                    <a:pt x="0" y="1420290"/>
                  </a:lnTo>
                  <a:close/>
                </a:path>
              </a:pathLst>
            </a:custGeom>
            <a:solidFill>
              <a:srgbClr val="F1B86E"/>
            </a:solidFill>
          </p:spPr>
        </p:sp>
        <p:sp>
          <p:nvSpPr>
            <p:cNvPr name="TextBox 8" id="8"/>
            <p:cNvSpPr txBox="true"/>
            <p:nvPr/>
          </p:nvSpPr>
          <p:spPr>
            <a:xfrm>
              <a:off x="0" y="-47625"/>
              <a:ext cx="2093213" cy="1467915"/>
            </a:xfrm>
            <a:prstGeom prst="rect">
              <a:avLst/>
            </a:prstGeom>
          </p:spPr>
          <p:txBody>
            <a:bodyPr anchor="ctr" rtlCol="false" tIns="50800" lIns="50800" bIns="50800" rIns="50800"/>
            <a:lstStyle/>
            <a:p>
              <a:pPr algn="ctr">
                <a:lnSpc>
                  <a:spcPts val="2100"/>
                </a:lnSpc>
              </a:pPr>
            </a:p>
          </p:txBody>
        </p:sp>
      </p:grpSp>
      <p:sp>
        <p:nvSpPr>
          <p:cNvPr name="TextBox 9" id="9"/>
          <p:cNvSpPr txBox="true"/>
          <p:nvPr/>
        </p:nvSpPr>
        <p:spPr>
          <a:xfrm rot="0">
            <a:off x="1028700" y="614714"/>
            <a:ext cx="7866567" cy="1651000"/>
          </a:xfrm>
          <a:prstGeom prst="rect">
            <a:avLst/>
          </a:prstGeom>
        </p:spPr>
        <p:txBody>
          <a:bodyPr anchor="t" rtlCol="false" tIns="0" lIns="0" bIns="0" rIns="0">
            <a:spAutoFit/>
          </a:bodyPr>
          <a:lstStyle/>
          <a:p>
            <a:pPr marL="0" indent="0" lvl="0">
              <a:lnSpc>
                <a:spcPts val="6500"/>
              </a:lnSpc>
              <a:spcBef>
                <a:spcPct val="0"/>
              </a:spcBef>
            </a:pPr>
            <a:r>
              <a:rPr lang="en-US" sz="5000" spc="-50">
                <a:solidFill>
                  <a:srgbClr val="000000"/>
                </a:solidFill>
                <a:latin typeface="Hagrid Text Bold"/>
              </a:rPr>
              <a:t>Then why do we still chose RNN?</a:t>
            </a:r>
          </a:p>
        </p:txBody>
      </p:sp>
      <p:sp>
        <p:nvSpPr>
          <p:cNvPr name="TextBox 10" id="10"/>
          <p:cNvSpPr txBox="true"/>
          <p:nvPr/>
        </p:nvSpPr>
        <p:spPr>
          <a:xfrm rot="0">
            <a:off x="1354125" y="3624521"/>
            <a:ext cx="7134617" cy="4655554"/>
          </a:xfrm>
          <a:prstGeom prst="rect">
            <a:avLst/>
          </a:prstGeom>
        </p:spPr>
        <p:txBody>
          <a:bodyPr anchor="t" rtlCol="false" tIns="0" lIns="0" bIns="0" rIns="0">
            <a:spAutoFit/>
          </a:bodyPr>
          <a:lstStyle/>
          <a:p>
            <a:pPr>
              <a:lnSpc>
                <a:spcPts val="4865"/>
              </a:lnSpc>
              <a:spcBef>
                <a:spcPct val="0"/>
              </a:spcBef>
            </a:pPr>
            <a:r>
              <a:rPr lang="en-US" sz="3475">
                <a:solidFill>
                  <a:srgbClr val="000000"/>
                </a:solidFill>
                <a:latin typeface="Hagrid Text"/>
              </a:rPr>
              <a:t>Evaluation:</a:t>
            </a:r>
          </a:p>
          <a:p>
            <a:pPr>
              <a:lnSpc>
                <a:spcPts val="2163"/>
              </a:lnSpc>
              <a:spcBef>
                <a:spcPct val="0"/>
              </a:spcBef>
            </a:pPr>
          </a:p>
          <a:p>
            <a:pPr algn="l">
              <a:lnSpc>
                <a:spcPts val="2723"/>
              </a:lnSpc>
            </a:pPr>
            <a:r>
              <a:rPr lang="en-US" sz="1945">
                <a:solidFill>
                  <a:srgbClr val="000000"/>
                </a:solidFill>
                <a:latin typeface="Hagrid Text Medium"/>
              </a:rPr>
              <a:t>The comparison between the all the models for the financial news dataset showcases interesting findings in terms of testing accuracy.</a:t>
            </a:r>
          </a:p>
          <a:p>
            <a:pPr algn="ctr">
              <a:lnSpc>
                <a:spcPts val="2723"/>
              </a:lnSpc>
              <a:spcBef>
                <a:spcPct val="0"/>
              </a:spcBef>
            </a:pPr>
          </a:p>
          <a:p>
            <a:pPr>
              <a:lnSpc>
                <a:spcPts val="2723"/>
              </a:lnSpc>
              <a:spcBef>
                <a:spcPct val="0"/>
              </a:spcBef>
            </a:pPr>
            <a:r>
              <a:rPr lang="en-US" sz="1945">
                <a:solidFill>
                  <a:srgbClr val="000000"/>
                </a:solidFill>
                <a:latin typeface="Hagrid Text Medium"/>
              </a:rPr>
              <a:t>Even though random forest has the highest accuracy, </a:t>
            </a:r>
            <a:r>
              <a:rPr lang="en-US" sz="1945">
                <a:solidFill>
                  <a:srgbClr val="000000"/>
                </a:solidFill>
                <a:latin typeface="Hagrid Text Medium"/>
              </a:rPr>
              <a:t>but considering other evaulation parameter rnn seems like a better choice so we choice rnn for are predication modeling </a:t>
            </a:r>
          </a:p>
          <a:p>
            <a:pPr algn="ctr">
              <a:lnSpc>
                <a:spcPts val="2723"/>
              </a:lnSpc>
              <a:spcBef>
                <a:spcPct val="0"/>
              </a:spcBef>
            </a:pPr>
          </a:p>
          <a:p>
            <a:pPr>
              <a:lnSpc>
                <a:spcPts val="2723"/>
              </a:lnSpc>
              <a:spcBef>
                <a:spcPct val="0"/>
              </a:spcBef>
            </a:pPr>
            <a:r>
              <a:rPr lang="en-US" sz="1945">
                <a:solidFill>
                  <a:srgbClr val="000000"/>
                </a:solidFill>
                <a:latin typeface="Hagrid Text Medium"/>
              </a:rPr>
              <a:t>Blockchain dataset contains only one column "News Headlines".</a:t>
            </a:r>
          </a:p>
        </p:txBody>
      </p:sp>
      <p:grpSp>
        <p:nvGrpSpPr>
          <p:cNvPr name="Group 11" id="11"/>
          <p:cNvGrpSpPr/>
          <p:nvPr/>
        </p:nvGrpSpPr>
        <p:grpSpPr>
          <a:xfrm rot="0">
            <a:off x="9733587" y="3361649"/>
            <a:ext cx="7947667" cy="5392663"/>
            <a:chOff x="0" y="0"/>
            <a:chExt cx="2093213" cy="1420290"/>
          </a:xfrm>
        </p:grpSpPr>
        <p:sp>
          <p:nvSpPr>
            <p:cNvPr name="Freeform 12" id="12"/>
            <p:cNvSpPr/>
            <p:nvPr/>
          </p:nvSpPr>
          <p:spPr>
            <a:xfrm flipH="false" flipV="false" rot="0">
              <a:off x="0" y="0"/>
              <a:ext cx="2093213" cy="1420290"/>
            </a:xfrm>
            <a:custGeom>
              <a:avLst/>
              <a:gdLst/>
              <a:ahLst/>
              <a:cxnLst/>
              <a:rect r="r" b="b" t="t" l="l"/>
              <a:pathLst>
                <a:path h="1420290" w="2093213">
                  <a:moveTo>
                    <a:pt x="0" y="0"/>
                  </a:moveTo>
                  <a:lnTo>
                    <a:pt x="2093213" y="0"/>
                  </a:lnTo>
                  <a:lnTo>
                    <a:pt x="2093213" y="1420290"/>
                  </a:lnTo>
                  <a:lnTo>
                    <a:pt x="0" y="1420290"/>
                  </a:lnTo>
                  <a:close/>
                </a:path>
              </a:pathLst>
            </a:custGeom>
            <a:solidFill>
              <a:srgbClr val="FEFEFE"/>
            </a:solidFill>
          </p:spPr>
        </p:sp>
        <p:sp>
          <p:nvSpPr>
            <p:cNvPr name="TextBox 13" id="13"/>
            <p:cNvSpPr txBox="true"/>
            <p:nvPr/>
          </p:nvSpPr>
          <p:spPr>
            <a:xfrm>
              <a:off x="0" y="-47625"/>
              <a:ext cx="2093213" cy="1467915"/>
            </a:xfrm>
            <a:prstGeom prst="rect">
              <a:avLst/>
            </a:prstGeom>
          </p:spPr>
          <p:txBody>
            <a:bodyPr anchor="ctr" rtlCol="false" tIns="50800" lIns="50800" bIns="50800" rIns="50800"/>
            <a:lstStyle/>
            <a:p>
              <a:pPr algn="ctr">
                <a:lnSpc>
                  <a:spcPts val="2100"/>
                </a:lnSpc>
              </a:pPr>
            </a:p>
          </p:txBody>
        </p:sp>
      </p:grpSp>
      <p:sp>
        <p:nvSpPr>
          <p:cNvPr name="TextBox 14" id="14"/>
          <p:cNvSpPr txBox="true"/>
          <p:nvPr/>
        </p:nvSpPr>
        <p:spPr>
          <a:xfrm rot="0">
            <a:off x="9889157" y="3497835"/>
            <a:ext cx="7721811" cy="4908926"/>
          </a:xfrm>
          <a:prstGeom prst="rect">
            <a:avLst/>
          </a:prstGeom>
        </p:spPr>
        <p:txBody>
          <a:bodyPr anchor="t" rtlCol="false" tIns="0" lIns="0" bIns="0" rIns="0">
            <a:spAutoFit/>
          </a:bodyPr>
          <a:lstStyle/>
          <a:p>
            <a:pPr>
              <a:lnSpc>
                <a:spcPts val="4420"/>
              </a:lnSpc>
              <a:spcBef>
                <a:spcPct val="0"/>
              </a:spcBef>
            </a:pPr>
            <a:r>
              <a:rPr lang="en-US" sz="3157">
                <a:solidFill>
                  <a:srgbClr val="000000"/>
                </a:solidFill>
                <a:latin typeface="Hagrid Text"/>
              </a:rPr>
              <a:t>What makes us chose it?</a:t>
            </a:r>
          </a:p>
          <a:p>
            <a:pPr>
              <a:lnSpc>
                <a:spcPts val="2040"/>
              </a:lnSpc>
              <a:spcBef>
                <a:spcPct val="0"/>
              </a:spcBef>
            </a:pPr>
          </a:p>
          <a:p>
            <a:pPr>
              <a:lnSpc>
                <a:spcPts val="2538"/>
              </a:lnSpc>
              <a:spcBef>
                <a:spcPct val="0"/>
              </a:spcBef>
            </a:pPr>
            <a:r>
              <a:rPr lang="en-US" sz="1813">
                <a:solidFill>
                  <a:srgbClr val="000000"/>
                </a:solidFill>
                <a:latin typeface="Hagrid Text Medium"/>
              </a:rPr>
              <a:t>So we used Random forest as our baseline for other models.</a:t>
            </a:r>
          </a:p>
          <a:p>
            <a:pPr>
              <a:lnSpc>
                <a:spcPts val="2538"/>
              </a:lnSpc>
              <a:spcBef>
                <a:spcPct val="0"/>
              </a:spcBef>
            </a:pPr>
          </a:p>
          <a:p>
            <a:pPr>
              <a:lnSpc>
                <a:spcPts val="2538"/>
              </a:lnSpc>
              <a:spcBef>
                <a:spcPct val="0"/>
              </a:spcBef>
            </a:pPr>
            <a:r>
              <a:rPr lang="en-US" sz="1813">
                <a:solidFill>
                  <a:srgbClr val="000000"/>
                </a:solidFill>
                <a:latin typeface="Hagrid Text Medium"/>
              </a:rPr>
              <a:t>But RNN is chosen since it specifically used for text classification </a:t>
            </a:r>
          </a:p>
          <a:p>
            <a:pPr marL="391454" indent="-195727" lvl="1">
              <a:lnSpc>
                <a:spcPts val="2538"/>
              </a:lnSpc>
              <a:spcBef>
                <a:spcPct val="0"/>
              </a:spcBef>
              <a:buFont typeface="Arial"/>
              <a:buChar char="•"/>
            </a:pPr>
            <a:r>
              <a:rPr lang="en-US" sz="1813">
                <a:solidFill>
                  <a:srgbClr val="000000"/>
                </a:solidFill>
                <a:latin typeface="Hagrid Text Medium"/>
              </a:rPr>
              <a:t>It can handle sequencial data like financial headlines, where understanding the context and the words is the key to predication.</a:t>
            </a:r>
          </a:p>
          <a:p>
            <a:pPr marL="391454" indent="-195727" lvl="1">
              <a:lnSpc>
                <a:spcPts val="2538"/>
              </a:lnSpc>
              <a:spcBef>
                <a:spcPct val="0"/>
              </a:spcBef>
              <a:buFont typeface="Arial"/>
              <a:buChar char="•"/>
            </a:pPr>
            <a:r>
              <a:rPr lang="en-US" sz="1813">
                <a:solidFill>
                  <a:srgbClr val="000000"/>
                </a:solidFill>
                <a:latin typeface="Hagrid Text Medium"/>
              </a:rPr>
              <a:t>Good at contextual memory, and its crucial when meaning of a word or phrase can change example “ good” &amp; “ not good”.</a:t>
            </a:r>
          </a:p>
          <a:p>
            <a:pPr marL="391454" indent="-195727" lvl="1">
              <a:lnSpc>
                <a:spcPts val="2538"/>
              </a:lnSpc>
              <a:buFont typeface="Arial"/>
              <a:buChar char="•"/>
            </a:pPr>
            <a:r>
              <a:rPr lang="en-US" sz="1813">
                <a:solidFill>
                  <a:srgbClr val="000000"/>
                </a:solidFill>
                <a:latin typeface="Hagrid Text Medium"/>
              </a:rPr>
              <a:t>Flexibility to manage inputs of variable lengths, vital for processing financial headlines as there length can be variable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10800000">
            <a:off x="-2915828" y="-3678236"/>
            <a:ext cx="12804984" cy="6226137"/>
            <a:chOff x="0" y="0"/>
            <a:chExt cx="11048529" cy="5372100"/>
          </a:xfrm>
        </p:grpSpPr>
        <p:sp>
          <p:nvSpPr>
            <p:cNvPr name="Freeform 4" id="4"/>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sp>
        <p:nvSpPr>
          <p:cNvPr name="TextBox 5" id="5"/>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Blockchain Dataset</a:t>
            </a:r>
          </a:p>
        </p:txBody>
      </p:sp>
      <p:grpSp>
        <p:nvGrpSpPr>
          <p:cNvPr name="Group 6" id="6"/>
          <p:cNvGrpSpPr/>
          <p:nvPr/>
        </p:nvGrpSpPr>
        <p:grpSpPr>
          <a:xfrm rot="0">
            <a:off x="8611724" y="-865713"/>
            <a:ext cx="2695438" cy="2334501"/>
            <a:chOff x="0" y="0"/>
            <a:chExt cx="6202680" cy="5372100"/>
          </a:xfrm>
        </p:grpSpPr>
        <p:sp>
          <p:nvSpPr>
            <p:cNvPr name="Freeform 7" id="7"/>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Freeform 8" id="8"/>
          <p:cNvSpPr/>
          <p:nvPr/>
        </p:nvSpPr>
        <p:spPr>
          <a:xfrm flipH="false" flipV="false" rot="0">
            <a:off x="573345" y="2886672"/>
            <a:ext cx="6288760" cy="1878767"/>
          </a:xfrm>
          <a:custGeom>
            <a:avLst/>
            <a:gdLst/>
            <a:ahLst/>
            <a:cxnLst/>
            <a:rect r="r" b="b" t="t" l="l"/>
            <a:pathLst>
              <a:path h="1878767" w="6288760">
                <a:moveTo>
                  <a:pt x="0" y="0"/>
                </a:moveTo>
                <a:lnTo>
                  <a:pt x="6288760" y="0"/>
                </a:lnTo>
                <a:lnTo>
                  <a:pt x="6288760" y="1878767"/>
                </a:lnTo>
                <a:lnTo>
                  <a:pt x="0" y="1878767"/>
                </a:lnTo>
                <a:lnTo>
                  <a:pt x="0" y="0"/>
                </a:lnTo>
                <a:close/>
              </a:path>
            </a:pathLst>
          </a:custGeom>
          <a:blipFill>
            <a:blip r:embed="rId4"/>
            <a:stretch>
              <a:fillRect l="0" t="0" r="0" b="0"/>
            </a:stretch>
          </a:blipFill>
        </p:spPr>
      </p:sp>
      <p:sp>
        <p:nvSpPr>
          <p:cNvPr name="Freeform 9" id="9"/>
          <p:cNvSpPr/>
          <p:nvPr/>
        </p:nvSpPr>
        <p:spPr>
          <a:xfrm flipH="false" flipV="false" rot="0">
            <a:off x="1568883" y="5903101"/>
            <a:ext cx="4502230" cy="2951462"/>
          </a:xfrm>
          <a:custGeom>
            <a:avLst/>
            <a:gdLst/>
            <a:ahLst/>
            <a:cxnLst/>
            <a:rect r="r" b="b" t="t" l="l"/>
            <a:pathLst>
              <a:path h="2951462" w="4502230">
                <a:moveTo>
                  <a:pt x="0" y="0"/>
                </a:moveTo>
                <a:lnTo>
                  <a:pt x="4502230" y="0"/>
                </a:lnTo>
                <a:lnTo>
                  <a:pt x="4502230" y="2951462"/>
                </a:lnTo>
                <a:lnTo>
                  <a:pt x="0" y="2951462"/>
                </a:lnTo>
                <a:lnTo>
                  <a:pt x="0" y="0"/>
                </a:lnTo>
                <a:close/>
              </a:path>
            </a:pathLst>
          </a:custGeom>
          <a:blipFill>
            <a:blip r:embed="rId5"/>
            <a:stretch>
              <a:fillRect l="0" t="0" r="0" b="0"/>
            </a:stretch>
          </a:blipFill>
        </p:spPr>
      </p:sp>
      <p:sp>
        <p:nvSpPr>
          <p:cNvPr name="Freeform 10" id="10"/>
          <p:cNvSpPr/>
          <p:nvPr/>
        </p:nvSpPr>
        <p:spPr>
          <a:xfrm flipH="false" flipV="false" rot="0">
            <a:off x="10290011" y="5499364"/>
            <a:ext cx="7259704" cy="3758936"/>
          </a:xfrm>
          <a:custGeom>
            <a:avLst/>
            <a:gdLst/>
            <a:ahLst/>
            <a:cxnLst/>
            <a:rect r="r" b="b" t="t" l="l"/>
            <a:pathLst>
              <a:path h="3758936" w="7259704">
                <a:moveTo>
                  <a:pt x="0" y="0"/>
                </a:moveTo>
                <a:lnTo>
                  <a:pt x="7259705" y="0"/>
                </a:lnTo>
                <a:lnTo>
                  <a:pt x="7259705" y="3758936"/>
                </a:lnTo>
                <a:lnTo>
                  <a:pt x="0" y="3758936"/>
                </a:lnTo>
                <a:lnTo>
                  <a:pt x="0" y="0"/>
                </a:lnTo>
                <a:close/>
              </a:path>
            </a:pathLst>
          </a:custGeom>
          <a:blipFill>
            <a:blip r:embed="rId6"/>
            <a:stretch>
              <a:fillRect l="0" t="0" r="0" b="0"/>
            </a:stretch>
          </a:blipFill>
        </p:spPr>
      </p:sp>
      <p:sp>
        <p:nvSpPr>
          <p:cNvPr name="TextBox 11" id="11"/>
          <p:cNvSpPr txBox="true"/>
          <p:nvPr/>
        </p:nvSpPr>
        <p:spPr>
          <a:xfrm rot="0">
            <a:off x="1051281" y="4803725"/>
            <a:ext cx="5537433" cy="339775"/>
          </a:xfrm>
          <a:prstGeom prst="rect">
            <a:avLst/>
          </a:prstGeom>
        </p:spPr>
        <p:txBody>
          <a:bodyPr anchor="t" rtlCol="false" tIns="0" lIns="0" bIns="0" rIns="0">
            <a:spAutoFit/>
          </a:bodyPr>
          <a:lstStyle/>
          <a:p>
            <a:pPr>
              <a:lnSpc>
                <a:spcPts val="2797"/>
              </a:lnSpc>
              <a:spcBef>
                <a:spcPct val="0"/>
              </a:spcBef>
            </a:pPr>
            <a:r>
              <a:rPr lang="en-US" sz="1998">
                <a:solidFill>
                  <a:srgbClr val="000000"/>
                </a:solidFill>
                <a:latin typeface="Hagrid Text Medium"/>
              </a:rPr>
              <a:t>Unlabelled blockchain dataset</a:t>
            </a:r>
          </a:p>
        </p:txBody>
      </p:sp>
      <p:sp>
        <p:nvSpPr>
          <p:cNvPr name="TextBox 12" id="12"/>
          <p:cNvSpPr txBox="true"/>
          <p:nvPr/>
        </p:nvSpPr>
        <p:spPr>
          <a:xfrm rot="0">
            <a:off x="2953316" y="9415196"/>
            <a:ext cx="1733364" cy="349250"/>
          </a:xfrm>
          <a:prstGeom prst="rect">
            <a:avLst/>
          </a:prstGeom>
        </p:spPr>
        <p:txBody>
          <a:bodyPr anchor="t" rtlCol="false" tIns="0" lIns="0" bIns="0" rIns="0">
            <a:spAutoFit/>
          </a:bodyPr>
          <a:lstStyle/>
          <a:p>
            <a:pPr>
              <a:lnSpc>
                <a:spcPts val="2800"/>
              </a:lnSpc>
              <a:spcBef>
                <a:spcPct val="0"/>
              </a:spcBef>
            </a:pPr>
            <a:r>
              <a:rPr lang="en-US" sz="2000">
                <a:solidFill>
                  <a:srgbClr val="000000"/>
                </a:solidFill>
                <a:latin typeface="Hagrid Text Medium"/>
              </a:rPr>
              <a:t>TextBlob</a:t>
            </a:r>
          </a:p>
        </p:txBody>
      </p:sp>
      <p:sp>
        <p:nvSpPr>
          <p:cNvPr name="TextBox 13" id="13"/>
          <p:cNvSpPr txBox="true"/>
          <p:nvPr/>
        </p:nvSpPr>
        <p:spPr>
          <a:xfrm rot="0">
            <a:off x="13130593" y="9415196"/>
            <a:ext cx="3080821" cy="349250"/>
          </a:xfrm>
          <a:prstGeom prst="rect">
            <a:avLst/>
          </a:prstGeom>
        </p:spPr>
        <p:txBody>
          <a:bodyPr anchor="t" rtlCol="false" tIns="0" lIns="0" bIns="0" rIns="0">
            <a:spAutoFit/>
          </a:bodyPr>
          <a:lstStyle/>
          <a:p>
            <a:pPr>
              <a:lnSpc>
                <a:spcPts val="2800"/>
              </a:lnSpc>
              <a:spcBef>
                <a:spcPct val="0"/>
              </a:spcBef>
            </a:pPr>
            <a:r>
              <a:rPr lang="en-US" sz="2000">
                <a:solidFill>
                  <a:srgbClr val="000000"/>
                </a:solidFill>
                <a:latin typeface="Hagrid Text Medium"/>
              </a:rPr>
              <a:t>Labelled Dataset</a:t>
            </a:r>
          </a:p>
        </p:txBody>
      </p:sp>
      <p:sp>
        <p:nvSpPr>
          <p:cNvPr name="AutoShape 14" id="14"/>
          <p:cNvSpPr/>
          <p:nvPr/>
        </p:nvSpPr>
        <p:spPr>
          <a:xfrm>
            <a:off x="3819998" y="5143500"/>
            <a:ext cx="0" cy="759601"/>
          </a:xfrm>
          <a:prstGeom prst="line">
            <a:avLst/>
          </a:prstGeom>
          <a:ln cap="flat" w="38100">
            <a:solidFill>
              <a:srgbClr val="000000"/>
            </a:solidFill>
            <a:prstDash val="solid"/>
            <a:headEnd type="none" len="sm" w="sm"/>
            <a:tailEnd type="arrow" len="sm" w="med"/>
          </a:ln>
        </p:spPr>
      </p:sp>
      <p:sp>
        <p:nvSpPr>
          <p:cNvPr name="AutoShape 15" id="15"/>
          <p:cNvSpPr/>
          <p:nvPr/>
        </p:nvSpPr>
        <p:spPr>
          <a:xfrm>
            <a:off x="6071113" y="7378832"/>
            <a:ext cx="4218898" cy="0"/>
          </a:xfrm>
          <a:prstGeom prst="line">
            <a:avLst/>
          </a:prstGeom>
          <a:ln cap="flat" w="38100">
            <a:solidFill>
              <a:srgbClr val="000000"/>
            </a:solidFill>
            <a:prstDash val="solid"/>
            <a:headEnd type="none" len="sm" w="sm"/>
            <a:tailEnd type="arrow" len="sm" w="med"/>
          </a:ln>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10800000">
            <a:off x="-2915828" y="-3678236"/>
            <a:ext cx="12804984" cy="6226137"/>
            <a:chOff x="0" y="0"/>
            <a:chExt cx="11048529" cy="5372100"/>
          </a:xfrm>
        </p:grpSpPr>
        <p:sp>
          <p:nvSpPr>
            <p:cNvPr name="Freeform 4" id="4"/>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sp>
        <p:nvSpPr>
          <p:cNvPr name="TextBox 5" id="5"/>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RNN Model</a:t>
            </a:r>
          </a:p>
        </p:txBody>
      </p:sp>
      <p:grpSp>
        <p:nvGrpSpPr>
          <p:cNvPr name="Group 6" id="6"/>
          <p:cNvGrpSpPr/>
          <p:nvPr/>
        </p:nvGrpSpPr>
        <p:grpSpPr>
          <a:xfrm rot="0">
            <a:off x="8611724" y="-865713"/>
            <a:ext cx="2695438" cy="2334501"/>
            <a:chOff x="0" y="0"/>
            <a:chExt cx="6202680" cy="5372100"/>
          </a:xfrm>
        </p:grpSpPr>
        <p:sp>
          <p:nvSpPr>
            <p:cNvPr name="Freeform 7" id="7"/>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8" id="8"/>
          <p:cNvSpPr txBox="true"/>
          <p:nvPr/>
        </p:nvSpPr>
        <p:spPr>
          <a:xfrm rot="0">
            <a:off x="396797" y="3078417"/>
            <a:ext cx="17494405" cy="10091420"/>
          </a:xfrm>
          <a:prstGeom prst="rect">
            <a:avLst/>
          </a:prstGeom>
        </p:spPr>
        <p:txBody>
          <a:bodyPr anchor="t" rtlCol="false" tIns="0" lIns="0" bIns="0" rIns="0">
            <a:spAutoFit/>
          </a:bodyPr>
          <a:lstStyle/>
          <a:p>
            <a:pPr>
              <a:lnSpc>
                <a:spcPts val="4479"/>
              </a:lnSpc>
              <a:spcBef>
                <a:spcPct val="0"/>
              </a:spcBef>
            </a:pPr>
            <a:r>
              <a:rPr lang="en-US" sz="3199">
                <a:solidFill>
                  <a:srgbClr val="000000"/>
                </a:solidFill>
                <a:latin typeface="Canva Sans Bold"/>
              </a:rPr>
              <a:t>1. Embedding Layer:  (None, 30, 300)</a:t>
            </a:r>
          </a:p>
          <a:p>
            <a:pPr>
              <a:lnSpc>
                <a:spcPts val="4479"/>
              </a:lnSpc>
              <a:spcBef>
                <a:spcPct val="0"/>
              </a:spcBef>
            </a:pPr>
          </a:p>
          <a:p>
            <a:pPr>
              <a:lnSpc>
                <a:spcPts val="4479"/>
              </a:lnSpc>
              <a:spcBef>
                <a:spcPct val="0"/>
              </a:spcBef>
            </a:pPr>
            <a:r>
              <a:rPr lang="en-US" sz="3199">
                <a:solidFill>
                  <a:srgbClr val="000000"/>
                </a:solidFill>
                <a:latin typeface="Canva Sans Bold"/>
              </a:rPr>
              <a:t>2. SpatialDropout1D:  (None, 30, 300)</a:t>
            </a:r>
          </a:p>
          <a:p>
            <a:pPr>
              <a:lnSpc>
                <a:spcPts val="4479"/>
              </a:lnSpc>
              <a:spcBef>
                <a:spcPct val="0"/>
              </a:spcBef>
            </a:pPr>
          </a:p>
          <a:p>
            <a:pPr>
              <a:lnSpc>
                <a:spcPts val="4479"/>
              </a:lnSpc>
              <a:spcBef>
                <a:spcPct val="0"/>
              </a:spcBef>
            </a:pPr>
            <a:r>
              <a:rPr lang="en-US" sz="3199">
                <a:solidFill>
                  <a:srgbClr val="000000"/>
                </a:solidFill>
                <a:latin typeface="Canva Sans Bold"/>
              </a:rPr>
              <a:t>3. SimpleRNN Layer: (None, 30, 128)</a:t>
            </a:r>
          </a:p>
          <a:p>
            <a:pPr>
              <a:lnSpc>
                <a:spcPts val="4479"/>
              </a:lnSpc>
              <a:spcBef>
                <a:spcPct val="0"/>
              </a:spcBef>
            </a:pPr>
          </a:p>
          <a:p>
            <a:pPr>
              <a:lnSpc>
                <a:spcPts val="4479"/>
              </a:lnSpc>
              <a:spcBef>
                <a:spcPct val="0"/>
              </a:spcBef>
            </a:pPr>
            <a:r>
              <a:rPr lang="en-US" sz="3199">
                <a:solidFill>
                  <a:srgbClr val="000000"/>
                </a:solidFill>
                <a:latin typeface="Canva Sans Bold"/>
              </a:rPr>
              <a:t>4. GlobalMaxPooling1D: (None, 128)</a:t>
            </a:r>
          </a:p>
          <a:p>
            <a:pPr>
              <a:lnSpc>
                <a:spcPts val="4479"/>
              </a:lnSpc>
              <a:spcBef>
                <a:spcPct val="0"/>
              </a:spcBef>
            </a:pPr>
          </a:p>
          <a:p>
            <a:pPr>
              <a:lnSpc>
                <a:spcPts val="4479"/>
              </a:lnSpc>
              <a:spcBef>
                <a:spcPct val="0"/>
              </a:spcBef>
            </a:pPr>
            <a:r>
              <a:rPr lang="en-US" sz="3199">
                <a:solidFill>
                  <a:srgbClr val="000000"/>
                </a:solidFill>
                <a:latin typeface="Canva Sans Bold"/>
              </a:rPr>
              <a:t> 5. Dense Layer: (None, 64)</a:t>
            </a:r>
          </a:p>
          <a:p>
            <a:pPr>
              <a:lnSpc>
                <a:spcPts val="4479"/>
              </a:lnSpc>
              <a:spcBef>
                <a:spcPct val="0"/>
              </a:spcBef>
            </a:pPr>
          </a:p>
          <a:p>
            <a:pPr>
              <a:lnSpc>
                <a:spcPts val="4479"/>
              </a:lnSpc>
              <a:spcBef>
                <a:spcPct val="0"/>
              </a:spcBef>
            </a:pPr>
            <a:r>
              <a:rPr lang="en-US" sz="3199">
                <a:solidFill>
                  <a:srgbClr val="000000"/>
                </a:solidFill>
                <a:latin typeface="Canva Sans Bold"/>
              </a:rPr>
              <a:t>6. Final Dense Layer with Sigmoid Activation: (None, 1)</a:t>
            </a:r>
          </a:p>
          <a:p>
            <a:pPr>
              <a:lnSpc>
                <a:spcPts val="4479"/>
              </a:lnSpc>
              <a:spcBef>
                <a:spcPct val="0"/>
              </a:spcBef>
            </a:pPr>
          </a:p>
          <a:p>
            <a:pPr>
              <a:lnSpc>
                <a:spcPts val="4479"/>
              </a:lnSpc>
              <a:spcBef>
                <a:spcPct val="0"/>
              </a:spcBef>
            </a:pPr>
          </a:p>
          <a:p>
            <a:pPr>
              <a:lnSpc>
                <a:spcPts val="4479"/>
              </a:lnSpc>
              <a:spcBef>
                <a:spcPct val="0"/>
              </a:spcBef>
            </a:pPr>
          </a:p>
          <a:p>
            <a:pPr>
              <a:lnSpc>
                <a:spcPts val="4479"/>
              </a:lnSpc>
              <a:spcBef>
                <a:spcPct val="0"/>
              </a:spcBef>
            </a:pPr>
          </a:p>
          <a:p>
            <a:pPr>
              <a:lnSpc>
                <a:spcPts val="4479"/>
              </a:lnSpc>
              <a:spcBef>
                <a:spcPct val="0"/>
              </a:spcBef>
            </a:pPr>
          </a:p>
          <a:p>
            <a:pPr>
              <a:lnSpc>
                <a:spcPts val="4479"/>
              </a:lnSpc>
              <a:spcBef>
                <a:spcPct val="0"/>
              </a:spcBef>
            </a:pPr>
          </a:p>
          <a:p>
            <a:pPr>
              <a:lnSpc>
                <a:spcPts val="4479"/>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4" id="4"/>
          <p:cNvGrpSpPr/>
          <p:nvPr/>
        </p:nvGrpSpPr>
        <p:grpSpPr>
          <a:xfrm rot="0">
            <a:off x="14778677" y="-2148231"/>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grpSp>
        <p:nvGrpSpPr>
          <p:cNvPr name="Group 6" id="6"/>
          <p:cNvGrpSpPr/>
          <p:nvPr/>
        </p:nvGrpSpPr>
        <p:grpSpPr>
          <a:xfrm rot="0">
            <a:off x="1028700" y="2724925"/>
            <a:ext cx="13123070" cy="4837206"/>
            <a:chOff x="0" y="0"/>
            <a:chExt cx="17497427" cy="6449608"/>
          </a:xfrm>
        </p:grpSpPr>
        <p:sp>
          <p:nvSpPr>
            <p:cNvPr name="TextBox 7" id="7"/>
            <p:cNvSpPr txBox="true"/>
            <p:nvPr/>
          </p:nvSpPr>
          <p:spPr>
            <a:xfrm rot="0">
              <a:off x="0" y="-9525"/>
              <a:ext cx="17497427" cy="1584325"/>
            </a:xfrm>
            <a:prstGeom prst="rect">
              <a:avLst/>
            </a:prstGeom>
          </p:spPr>
          <p:txBody>
            <a:bodyPr anchor="t" rtlCol="false" tIns="0" lIns="0" bIns="0" rIns="0">
              <a:spAutoFit/>
            </a:bodyPr>
            <a:lstStyle/>
            <a:p>
              <a:pPr>
                <a:lnSpc>
                  <a:spcPts val="9359"/>
                </a:lnSpc>
                <a:spcBef>
                  <a:spcPct val="0"/>
                </a:spcBef>
              </a:pPr>
              <a:r>
                <a:rPr lang="en-US" sz="7799" spc="-77">
                  <a:solidFill>
                    <a:srgbClr val="000000"/>
                  </a:solidFill>
                  <a:latin typeface="Hagrid Text"/>
                </a:rPr>
                <a:t>Introduction</a:t>
              </a:r>
            </a:p>
          </p:txBody>
        </p:sp>
        <p:sp>
          <p:nvSpPr>
            <p:cNvPr name="TextBox 8" id="8"/>
            <p:cNvSpPr txBox="true"/>
            <p:nvPr/>
          </p:nvSpPr>
          <p:spPr>
            <a:xfrm rot="0">
              <a:off x="0" y="1800349"/>
              <a:ext cx="15675477" cy="4649258"/>
            </a:xfrm>
            <a:prstGeom prst="rect">
              <a:avLst/>
            </a:prstGeom>
          </p:spPr>
          <p:txBody>
            <a:bodyPr anchor="t" rtlCol="false" tIns="0" lIns="0" bIns="0" rIns="0">
              <a:spAutoFit/>
            </a:bodyPr>
            <a:lstStyle/>
            <a:p>
              <a:pPr>
                <a:lnSpc>
                  <a:spcPts val="3499"/>
                </a:lnSpc>
              </a:pPr>
              <a:r>
                <a:rPr lang="en-US" sz="2499">
                  <a:solidFill>
                    <a:srgbClr val="000000"/>
                  </a:solidFill>
                  <a:latin typeface="Hagrid Text"/>
                </a:rPr>
                <a:t> </a:t>
              </a:r>
              <a:r>
                <a:rPr lang="en-US" sz="2499">
                  <a:solidFill>
                    <a:srgbClr val="000000"/>
                  </a:solidFill>
                  <a:latin typeface="Hagrid Text Bold"/>
                </a:rPr>
                <a:t>Purpose of the Project:</a:t>
              </a:r>
              <a:r>
                <a:rPr lang="en-US" sz="2499">
                  <a:solidFill>
                    <a:srgbClr val="000000"/>
                  </a:solidFill>
                  <a:latin typeface="Hagrid Text"/>
                </a:rPr>
                <a:t> To apply NLP techniques for sentiment analysis on financial and blockchain news data to derive insights that could influence decision-making and strategy development in these sectors.</a:t>
              </a:r>
            </a:p>
            <a:p>
              <a:pPr>
                <a:lnSpc>
                  <a:spcPts val="3499"/>
                </a:lnSpc>
              </a:pPr>
            </a:p>
            <a:p>
              <a:pPr>
                <a:lnSpc>
                  <a:spcPts val="3499"/>
                </a:lnSpc>
              </a:pPr>
              <a:r>
                <a:rPr lang="en-US" sz="2499">
                  <a:solidFill>
                    <a:srgbClr val="000000"/>
                  </a:solidFill>
                  <a:latin typeface="Hagrid Text Bold"/>
                </a:rPr>
                <a:t>Significance of Sentiment Analysis:</a:t>
              </a:r>
              <a:r>
                <a:rPr lang="en-US" sz="2499">
                  <a:solidFill>
                    <a:srgbClr val="000000"/>
                  </a:solidFill>
                  <a:latin typeface="Hagrid Text"/>
                </a:rPr>
                <a:t> Briefly describe how understanding sentiment can impact investment strategies, market response, and regulatory compliance.</a:t>
              </a:r>
            </a:p>
          </p:txBody>
        </p:sp>
      </p:grpSp>
      <p:sp>
        <p:nvSpPr>
          <p:cNvPr name="Freeform 9" id="9"/>
          <p:cNvSpPr/>
          <p:nvPr/>
        </p:nvSpPr>
        <p:spPr>
          <a:xfrm flipH="false" flipV="false" rot="0">
            <a:off x="1028700" y="465396"/>
            <a:ext cx="2427165" cy="1126609"/>
          </a:xfrm>
          <a:custGeom>
            <a:avLst/>
            <a:gdLst/>
            <a:ahLst/>
            <a:cxnLst/>
            <a:rect r="r" b="b" t="t" l="l"/>
            <a:pathLst>
              <a:path h="1126609" w="2427165">
                <a:moveTo>
                  <a:pt x="0" y="0"/>
                </a:moveTo>
                <a:lnTo>
                  <a:pt x="2427165" y="0"/>
                </a:lnTo>
                <a:lnTo>
                  <a:pt x="2427165" y="1126608"/>
                </a:lnTo>
                <a:lnTo>
                  <a:pt x="0" y="1126608"/>
                </a:lnTo>
                <a:lnTo>
                  <a:pt x="0" y="0"/>
                </a:lnTo>
                <a:close/>
              </a:path>
            </a:pathLst>
          </a:custGeom>
          <a:blipFill>
            <a:blip r:embed="rId2"/>
            <a:stretch>
              <a:fillRect l="0" t="0" r="0" b="0"/>
            </a:stretch>
          </a:blipFill>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10800000">
            <a:off x="-2915828" y="-3678236"/>
            <a:ext cx="12804984" cy="6226137"/>
            <a:chOff x="0" y="0"/>
            <a:chExt cx="11048529" cy="5372100"/>
          </a:xfrm>
        </p:grpSpPr>
        <p:sp>
          <p:nvSpPr>
            <p:cNvPr name="Freeform 4" id="4"/>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sp>
        <p:nvSpPr>
          <p:cNvPr name="TextBox 5" id="5"/>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Accuracy</a:t>
            </a:r>
          </a:p>
        </p:txBody>
      </p:sp>
      <p:grpSp>
        <p:nvGrpSpPr>
          <p:cNvPr name="Group 6" id="6"/>
          <p:cNvGrpSpPr/>
          <p:nvPr/>
        </p:nvGrpSpPr>
        <p:grpSpPr>
          <a:xfrm rot="0">
            <a:off x="8611724" y="-865713"/>
            <a:ext cx="2695438" cy="2334501"/>
            <a:chOff x="0" y="0"/>
            <a:chExt cx="6202680" cy="5372100"/>
          </a:xfrm>
        </p:grpSpPr>
        <p:sp>
          <p:nvSpPr>
            <p:cNvPr name="Freeform 7" id="7"/>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8" id="8"/>
          <p:cNvSpPr txBox="true"/>
          <p:nvPr/>
        </p:nvSpPr>
        <p:spPr>
          <a:xfrm rot="0">
            <a:off x="535784" y="2911736"/>
            <a:ext cx="17752216" cy="4311650"/>
          </a:xfrm>
          <a:prstGeom prst="rect">
            <a:avLst/>
          </a:prstGeom>
        </p:spPr>
        <p:txBody>
          <a:bodyPr anchor="t" rtlCol="false" tIns="0" lIns="0" bIns="0" rIns="0">
            <a:spAutoFit/>
          </a:bodyPr>
          <a:lstStyle/>
          <a:p>
            <a:pPr marL="755647" indent="-377824" lvl="1">
              <a:lnSpc>
                <a:spcPts val="4899"/>
              </a:lnSpc>
              <a:buFont typeface="Arial"/>
              <a:buChar char="•"/>
            </a:pPr>
            <a:r>
              <a:rPr lang="en-US" sz="3499">
                <a:solidFill>
                  <a:srgbClr val="000000"/>
                </a:solidFill>
                <a:latin typeface="Hagrid Text Medium"/>
              </a:rPr>
              <a:t>Blockchain RNN Accuracy: 87.50% </a:t>
            </a:r>
          </a:p>
          <a:p>
            <a:pPr marL="755647" indent="-377824" lvl="1">
              <a:lnSpc>
                <a:spcPts val="4899"/>
              </a:lnSpc>
              <a:buFont typeface="Arial"/>
              <a:buChar char="•"/>
            </a:pPr>
            <a:r>
              <a:rPr lang="en-US" sz="3499">
                <a:solidFill>
                  <a:srgbClr val="000000"/>
                </a:solidFill>
                <a:latin typeface="Hagrid Text Medium"/>
              </a:rPr>
              <a:t>Blockchain RNN Precision: 87.50% </a:t>
            </a:r>
          </a:p>
          <a:p>
            <a:pPr marL="755647" indent="-377824" lvl="1">
              <a:lnSpc>
                <a:spcPts val="4899"/>
              </a:lnSpc>
              <a:buFont typeface="Arial"/>
              <a:buChar char="•"/>
            </a:pPr>
            <a:r>
              <a:rPr lang="en-US" sz="3499">
                <a:solidFill>
                  <a:srgbClr val="000000"/>
                </a:solidFill>
                <a:latin typeface="Hagrid Text Medium"/>
              </a:rPr>
              <a:t>Blockchain RNN Recall: 87.76% </a:t>
            </a:r>
          </a:p>
          <a:p>
            <a:pPr marL="755647" indent="-377824" lvl="1">
              <a:lnSpc>
                <a:spcPts val="4899"/>
              </a:lnSpc>
              <a:buFont typeface="Arial"/>
              <a:buChar char="•"/>
            </a:pPr>
            <a:r>
              <a:rPr lang="en-US" sz="3499">
                <a:solidFill>
                  <a:srgbClr val="000000"/>
                </a:solidFill>
                <a:latin typeface="Hagrid Text Medium"/>
              </a:rPr>
              <a:t>Blockchain RNN F1-score: 87.48%</a:t>
            </a:r>
          </a:p>
          <a:p>
            <a:pPr>
              <a:lnSpc>
                <a:spcPts val="4899"/>
              </a:lnSpc>
            </a:pPr>
          </a:p>
          <a:p>
            <a:pPr>
              <a:lnSpc>
                <a:spcPts val="4899"/>
              </a:lnSpc>
            </a:pPr>
          </a:p>
          <a:p>
            <a:pPr>
              <a:lnSpc>
                <a:spcPts val="4899"/>
              </a:lnSpc>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10800000">
            <a:off x="-2915828" y="-3678236"/>
            <a:ext cx="12804984" cy="6226137"/>
            <a:chOff x="0" y="0"/>
            <a:chExt cx="11048529" cy="5372100"/>
          </a:xfrm>
        </p:grpSpPr>
        <p:sp>
          <p:nvSpPr>
            <p:cNvPr name="Freeform 4" id="4"/>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sp>
        <p:nvSpPr>
          <p:cNvPr name="TextBox 5" id="5"/>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Word2Vec</a:t>
            </a:r>
          </a:p>
        </p:txBody>
      </p:sp>
      <p:grpSp>
        <p:nvGrpSpPr>
          <p:cNvPr name="Group 6" id="6"/>
          <p:cNvGrpSpPr/>
          <p:nvPr/>
        </p:nvGrpSpPr>
        <p:grpSpPr>
          <a:xfrm rot="0">
            <a:off x="8611724" y="-865713"/>
            <a:ext cx="2695438" cy="2334501"/>
            <a:chOff x="0" y="0"/>
            <a:chExt cx="6202680" cy="5372100"/>
          </a:xfrm>
        </p:grpSpPr>
        <p:sp>
          <p:nvSpPr>
            <p:cNvPr name="Freeform 7" id="7"/>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Freeform 8" id="8"/>
          <p:cNvSpPr/>
          <p:nvPr/>
        </p:nvSpPr>
        <p:spPr>
          <a:xfrm flipH="false" flipV="false" rot="0">
            <a:off x="8926660" y="2142578"/>
            <a:ext cx="8896614" cy="8144422"/>
          </a:xfrm>
          <a:custGeom>
            <a:avLst/>
            <a:gdLst/>
            <a:ahLst/>
            <a:cxnLst/>
            <a:rect r="r" b="b" t="t" l="l"/>
            <a:pathLst>
              <a:path h="8144422" w="8896614">
                <a:moveTo>
                  <a:pt x="0" y="0"/>
                </a:moveTo>
                <a:lnTo>
                  <a:pt x="8896614" y="0"/>
                </a:lnTo>
                <a:lnTo>
                  <a:pt x="8896614" y="8144422"/>
                </a:lnTo>
                <a:lnTo>
                  <a:pt x="0" y="8144422"/>
                </a:lnTo>
                <a:lnTo>
                  <a:pt x="0" y="0"/>
                </a:lnTo>
                <a:close/>
              </a:path>
            </a:pathLst>
          </a:custGeom>
          <a:blipFill>
            <a:blip r:embed="rId4"/>
            <a:stretch>
              <a:fillRect l="0" t="0" r="0" b="0"/>
            </a:stretch>
          </a:blipFill>
        </p:spPr>
      </p:sp>
      <p:sp>
        <p:nvSpPr>
          <p:cNvPr name="TextBox 9" id="9"/>
          <p:cNvSpPr txBox="true"/>
          <p:nvPr/>
        </p:nvSpPr>
        <p:spPr>
          <a:xfrm rot="0">
            <a:off x="348260" y="2911736"/>
            <a:ext cx="17939740" cy="7769225"/>
          </a:xfrm>
          <a:prstGeom prst="rect">
            <a:avLst/>
          </a:prstGeom>
        </p:spPr>
        <p:txBody>
          <a:bodyPr anchor="t" rtlCol="false" tIns="0" lIns="0" bIns="0" rIns="0">
            <a:spAutoFit/>
          </a:bodyPr>
          <a:lstStyle/>
          <a:p>
            <a:pPr>
              <a:lnSpc>
                <a:spcPts val="4899"/>
              </a:lnSpc>
            </a:pPr>
            <a:r>
              <a:rPr lang="en-US" sz="3499">
                <a:solidFill>
                  <a:srgbClr val="000000"/>
                </a:solidFill>
                <a:latin typeface="Hagrid Text Medium"/>
              </a:rPr>
              <a:t>RNN Blockchain Word2Vec Model: </a:t>
            </a:r>
          </a:p>
          <a:p>
            <a:pPr marL="755647" indent="-377824" lvl="1">
              <a:lnSpc>
                <a:spcPts val="4899"/>
              </a:lnSpc>
              <a:buFont typeface="Arial"/>
              <a:buChar char="•"/>
            </a:pPr>
            <a:r>
              <a:rPr lang="en-US" sz="3499">
                <a:solidFill>
                  <a:srgbClr val="000000"/>
                </a:solidFill>
                <a:latin typeface="Hagrid Text Medium"/>
              </a:rPr>
              <a:t>Train Accuracy: 100.00%</a:t>
            </a:r>
          </a:p>
          <a:p>
            <a:pPr marL="755647" indent="-377824" lvl="1">
              <a:lnSpc>
                <a:spcPts val="4899"/>
              </a:lnSpc>
              <a:buFont typeface="Arial"/>
              <a:buChar char="•"/>
            </a:pPr>
            <a:r>
              <a:rPr lang="en-US" sz="3499">
                <a:solidFill>
                  <a:srgbClr val="000000"/>
                </a:solidFill>
                <a:latin typeface="Hagrid Text Medium"/>
              </a:rPr>
              <a:t>Test Accuracy: 91.67%</a:t>
            </a:r>
          </a:p>
          <a:p>
            <a:pPr>
              <a:lnSpc>
                <a:spcPts val="4899"/>
              </a:lnSpc>
            </a:pPr>
          </a:p>
          <a:p>
            <a:pPr>
              <a:lnSpc>
                <a:spcPts val="4200"/>
              </a:lnSpc>
            </a:pPr>
            <a:r>
              <a:rPr lang="en-US" sz="3000">
                <a:solidFill>
                  <a:srgbClr val="000000"/>
                </a:solidFill>
                <a:latin typeface="Hagrid Text Medium"/>
              </a:rPr>
              <a:t>The model with Word2Vec embeddings </a:t>
            </a:r>
          </a:p>
          <a:p>
            <a:pPr>
              <a:lnSpc>
                <a:spcPts val="4200"/>
              </a:lnSpc>
            </a:pPr>
            <a:r>
              <a:rPr lang="en-US" sz="3000">
                <a:solidFill>
                  <a:srgbClr val="000000"/>
                </a:solidFill>
                <a:latin typeface="Hagrid Text Medium"/>
              </a:rPr>
              <a:t>outperformed the RNN model without </a:t>
            </a:r>
          </a:p>
          <a:p>
            <a:pPr>
              <a:lnSpc>
                <a:spcPts val="4200"/>
              </a:lnSpc>
            </a:pPr>
            <a:r>
              <a:rPr lang="en-US" sz="3000">
                <a:solidFill>
                  <a:srgbClr val="000000"/>
                </a:solidFill>
                <a:latin typeface="Hagrid Text Medium"/>
              </a:rPr>
              <a:t>Word2Vec, indicating that the learned </a:t>
            </a:r>
          </a:p>
          <a:p>
            <a:pPr>
              <a:lnSpc>
                <a:spcPts val="4200"/>
              </a:lnSpc>
            </a:pPr>
            <a:r>
              <a:rPr lang="en-US" sz="3000">
                <a:solidFill>
                  <a:srgbClr val="000000"/>
                </a:solidFill>
                <a:latin typeface="Hagrid Text Medium"/>
              </a:rPr>
              <a:t>Word2Vec representations contributed </a:t>
            </a:r>
          </a:p>
          <a:p>
            <a:pPr>
              <a:lnSpc>
                <a:spcPts val="4200"/>
              </a:lnSpc>
            </a:pPr>
            <a:r>
              <a:rPr lang="en-US" sz="3000">
                <a:solidFill>
                  <a:srgbClr val="000000"/>
                </a:solidFill>
                <a:latin typeface="Hagrid Text Medium"/>
              </a:rPr>
              <a:t>positively to the model's generalization </a:t>
            </a:r>
          </a:p>
          <a:p>
            <a:pPr>
              <a:lnSpc>
                <a:spcPts val="4200"/>
              </a:lnSpc>
            </a:pPr>
            <a:r>
              <a:rPr lang="en-US" sz="3000">
                <a:solidFill>
                  <a:srgbClr val="000000"/>
                </a:solidFill>
                <a:latin typeface="Hagrid Text Medium"/>
              </a:rPr>
              <a:t>capabilities. </a:t>
            </a:r>
          </a:p>
          <a:p>
            <a:pPr>
              <a:lnSpc>
                <a:spcPts val="3500"/>
              </a:lnSpc>
            </a:pPr>
          </a:p>
          <a:p>
            <a:pPr>
              <a:lnSpc>
                <a:spcPts val="3500"/>
              </a:lnSpc>
            </a:pPr>
          </a:p>
          <a:p>
            <a:pPr>
              <a:lnSpc>
                <a:spcPts val="4899"/>
              </a:lnSpc>
            </a:pPr>
          </a:p>
          <a:p>
            <a:pPr>
              <a:lnSpc>
                <a:spcPts val="4899"/>
              </a:lnSpc>
            </a:pP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10800000">
            <a:off x="-2915828" y="-3678236"/>
            <a:ext cx="12804984" cy="6226137"/>
            <a:chOff x="0" y="0"/>
            <a:chExt cx="11048529" cy="5372100"/>
          </a:xfrm>
        </p:grpSpPr>
        <p:sp>
          <p:nvSpPr>
            <p:cNvPr name="Freeform 4" id="4"/>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sp>
        <p:nvSpPr>
          <p:cNvPr name="TextBox 5" id="5"/>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Conclusion</a:t>
            </a:r>
          </a:p>
        </p:txBody>
      </p:sp>
      <p:grpSp>
        <p:nvGrpSpPr>
          <p:cNvPr name="Group 6" id="6"/>
          <p:cNvGrpSpPr/>
          <p:nvPr/>
        </p:nvGrpSpPr>
        <p:grpSpPr>
          <a:xfrm rot="0">
            <a:off x="8611724" y="-865713"/>
            <a:ext cx="2695438" cy="2334501"/>
            <a:chOff x="0" y="0"/>
            <a:chExt cx="6202680" cy="5372100"/>
          </a:xfrm>
        </p:grpSpPr>
        <p:sp>
          <p:nvSpPr>
            <p:cNvPr name="Freeform 7" id="7"/>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8" id="8"/>
          <p:cNvSpPr txBox="true"/>
          <p:nvPr/>
        </p:nvSpPr>
        <p:spPr>
          <a:xfrm rot="0">
            <a:off x="348260" y="2911736"/>
            <a:ext cx="17939740" cy="5969635"/>
          </a:xfrm>
          <a:prstGeom prst="rect">
            <a:avLst/>
          </a:prstGeom>
        </p:spPr>
        <p:txBody>
          <a:bodyPr anchor="t" rtlCol="false" tIns="0" lIns="0" bIns="0" rIns="0">
            <a:spAutoFit/>
          </a:bodyPr>
          <a:lstStyle/>
          <a:p>
            <a:pPr>
              <a:lnSpc>
                <a:spcPts val="3920"/>
              </a:lnSpc>
            </a:pPr>
            <a:r>
              <a:rPr lang="en-US" sz="2800">
                <a:solidFill>
                  <a:srgbClr val="000000"/>
                </a:solidFill>
                <a:latin typeface="Hagrid Text Bold"/>
              </a:rPr>
              <a:t>Training Phase:</a:t>
            </a:r>
            <a:r>
              <a:rPr lang="en-US" sz="2800">
                <a:solidFill>
                  <a:srgbClr val="000000"/>
                </a:solidFill>
                <a:latin typeface="Hagrid Text Medium"/>
              </a:rPr>
              <a:t> Both models have performed exceptionally well during training, but the RNN with Word2Vec embeddings reached a perfect accuracy on the training set, which may indicate that the Word2Vec embeddings effectively captured relationships within the Blockchain dataset, making it easier for the model to learn.</a:t>
            </a:r>
          </a:p>
          <a:p>
            <a:pPr>
              <a:lnSpc>
                <a:spcPts val="3920"/>
              </a:lnSpc>
            </a:pPr>
          </a:p>
          <a:p>
            <a:pPr>
              <a:lnSpc>
                <a:spcPts val="3920"/>
              </a:lnSpc>
            </a:pPr>
            <a:r>
              <a:rPr lang="en-US" sz="2800">
                <a:solidFill>
                  <a:srgbClr val="000000"/>
                </a:solidFill>
                <a:latin typeface="Hagrid Text Bold"/>
              </a:rPr>
              <a:t>Testing Phase:</a:t>
            </a:r>
            <a:r>
              <a:rPr lang="en-US" sz="2800">
                <a:solidFill>
                  <a:srgbClr val="000000"/>
                </a:solidFill>
                <a:latin typeface="Hagrid Text Medium"/>
              </a:rPr>
              <a:t> In the testing phase, the model with Word2Vec embeddings outperformed the RNN model without Word2Vec, indicating that the learned Word2Vec representations contributed positively to the model's generalization capabilities. It could understand the semantics better, enabling improved predictions on unseen data from the test set.</a:t>
            </a:r>
          </a:p>
          <a:p>
            <a:pPr>
              <a:lnSpc>
                <a:spcPts val="3920"/>
              </a:lnSpc>
            </a:pPr>
          </a:p>
          <a:p>
            <a:pPr>
              <a:lnSpc>
                <a:spcPts val="3920"/>
              </a:lnSpc>
            </a:pPr>
            <a:r>
              <a:rPr lang="en-US" sz="2800">
                <a:solidFill>
                  <a:srgbClr val="000000"/>
                </a:solidFill>
                <a:latin typeface="Hagrid Text Medium"/>
              </a:rPr>
              <a:t>Hence,  we have successfully performed Sentiment Analysis on Financial news. Out of all the models, RNN with Word2Vec is proved to produce the best results. </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5238676"/>
            <a:ext cx="3364925" cy="2390880"/>
            <a:chOff x="0" y="0"/>
            <a:chExt cx="4486566" cy="3187840"/>
          </a:xfrm>
        </p:grpSpPr>
        <p:sp>
          <p:nvSpPr>
            <p:cNvPr name="TextBox 3" id="3"/>
            <p:cNvSpPr txBox="true"/>
            <p:nvPr/>
          </p:nvSpPr>
          <p:spPr>
            <a:xfrm rot="0">
              <a:off x="0" y="-9525"/>
              <a:ext cx="4486566" cy="14573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Hagrid Text Medium"/>
                </a:rPr>
                <a:t>Pandas and NumPy</a:t>
              </a:r>
            </a:p>
          </p:txBody>
        </p:sp>
        <p:sp>
          <p:nvSpPr>
            <p:cNvPr name="TextBox 4" id="4"/>
            <p:cNvSpPr txBox="true"/>
            <p:nvPr/>
          </p:nvSpPr>
          <p:spPr>
            <a:xfrm rot="0">
              <a:off x="0" y="1798249"/>
              <a:ext cx="4486566" cy="13895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Hagrid Text"/>
                </a:rPr>
                <a:t>For data manipulation and numerical operations.</a:t>
              </a:r>
            </a:p>
          </p:txBody>
        </p:sp>
      </p:grpSp>
      <p:grpSp>
        <p:nvGrpSpPr>
          <p:cNvPr name="Group 5" id="5"/>
          <p:cNvGrpSpPr/>
          <p:nvPr/>
        </p:nvGrpSpPr>
        <p:grpSpPr>
          <a:xfrm rot="0">
            <a:off x="5316967" y="5591101"/>
            <a:ext cx="3364925" cy="1848178"/>
            <a:chOff x="0" y="0"/>
            <a:chExt cx="4486566" cy="2464238"/>
          </a:xfrm>
        </p:grpSpPr>
        <p:sp>
          <p:nvSpPr>
            <p:cNvPr name="TextBox 6" id="6"/>
            <p:cNvSpPr txBox="true"/>
            <p:nvPr/>
          </p:nvSpPr>
          <p:spPr>
            <a:xfrm rot="0">
              <a:off x="0" y="-9525"/>
              <a:ext cx="4486566" cy="7334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Hagrid Text Medium"/>
                </a:rPr>
                <a:t>NLTK </a:t>
              </a:r>
            </a:p>
          </p:txBody>
        </p:sp>
        <p:sp>
          <p:nvSpPr>
            <p:cNvPr name="TextBox 7" id="7"/>
            <p:cNvSpPr txBox="true"/>
            <p:nvPr/>
          </p:nvSpPr>
          <p:spPr>
            <a:xfrm rot="0">
              <a:off x="0" y="1074646"/>
              <a:ext cx="4486566" cy="13895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Hagrid Text"/>
                </a:rPr>
                <a:t>Natural Language Toolkit for text preprocessing tools.</a:t>
              </a:r>
            </a:p>
          </p:txBody>
        </p:sp>
      </p:grpSp>
      <p:grpSp>
        <p:nvGrpSpPr>
          <p:cNvPr name="Group 8" id="8"/>
          <p:cNvGrpSpPr/>
          <p:nvPr/>
        </p:nvGrpSpPr>
        <p:grpSpPr>
          <a:xfrm rot="0">
            <a:off x="13894375" y="5591101"/>
            <a:ext cx="3364925" cy="1848178"/>
            <a:chOff x="0" y="0"/>
            <a:chExt cx="4486566" cy="2464238"/>
          </a:xfrm>
        </p:grpSpPr>
        <p:sp>
          <p:nvSpPr>
            <p:cNvPr name="TextBox 9" id="9"/>
            <p:cNvSpPr txBox="true"/>
            <p:nvPr/>
          </p:nvSpPr>
          <p:spPr>
            <a:xfrm rot="0">
              <a:off x="0" y="-9525"/>
              <a:ext cx="4486566" cy="7334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Hagrid Text Medium"/>
                </a:rPr>
                <a:t>Scikit-learn</a:t>
              </a:r>
            </a:p>
          </p:txBody>
        </p:sp>
        <p:sp>
          <p:nvSpPr>
            <p:cNvPr name="TextBox 10" id="10"/>
            <p:cNvSpPr txBox="true"/>
            <p:nvPr/>
          </p:nvSpPr>
          <p:spPr>
            <a:xfrm rot="0">
              <a:off x="0" y="1074646"/>
              <a:ext cx="4486566" cy="13895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Hagrid Text"/>
                </a:rPr>
                <a:t>For traditional machine learning models and evaluation metrics.</a:t>
              </a:r>
            </a:p>
          </p:txBody>
        </p:sp>
      </p:grpSp>
      <p:grpSp>
        <p:nvGrpSpPr>
          <p:cNvPr name="Group 11" id="11"/>
          <p:cNvGrpSpPr/>
          <p:nvPr/>
        </p:nvGrpSpPr>
        <p:grpSpPr>
          <a:xfrm rot="0">
            <a:off x="9605817" y="5238676"/>
            <a:ext cx="3364925" cy="2743528"/>
            <a:chOff x="0" y="0"/>
            <a:chExt cx="4486566" cy="3658038"/>
          </a:xfrm>
        </p:grpSpPr>
        <p:sp>
          <p:nvSpPr>
            <p:cNvPr name="TextBox 12" id="12"/>
            <p:cNvSpPr txBox="true"/>
            <p:nvPr/>
          </p:nvSpPr>
          <p:spPr>
            <a:xfrm rot="0">
              <a:off x="0" y="-9525"/>
              <a:ext cx="4486566" cy="14573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Hagrid Text Medium"/>
                </a:rPr>
                <a:t>TensorFlow and Keras</a:t>
              </a:r>
            </a:p>
          </p:txBody>
        </p:sp>
        <p:sp>
          <p:nvSpPr>
            <p:cNvPr name="TextBox 13" id="13"/>
            <p:cNvSpPr txBox="true"/>
            <p:nvPr/>
          </p:nvSpPr>
          <p:spPr>
            <a:xfrm rot="0">
              <a:off x="0" y="1798546"/>
              <a:ext cx="4486566" cy="1859492"/>
            </a:xfrm>
            <a:prstGeom prst="rect">
              <a:avLst/>
            </a:prstGeom>
          </p:spPr>
          <p:txBody>
            <a:bodyPr anchor="t" rtlCol="false" tIns="0" lIns="0" bIns="0" rIns="0">
              <a:spAutoFit/>
            </a:bodyPr>
            <a:lstStyle/>
            <a:p>
              <a:pPr marL="0" indent="0" lvl="0">
                <a:lnSpc>
                  <a:spcPts val="2800"/>
                </a:lnSpc>
                <a:spcBef>
                  <a:spcPct val="0"/>
                </a:spcBef>
              </a:pPr>
              <a:r>
                <a:rPr lang="en-US" sz="2000">
                  <a:solidFill>
                    <a:srgbClr val="000000"/>
                  </a:solidFill>
                  <a:latin typeface="Hagrid Text"/>
                </a:rPr>
                <a:t>For building and training advanced machine learning models.</a:t>
              </a:r>
            </a:p>
          </p:txBody>
        </p:sp>
      </p:grpSp>
      <p:sp>
        <p:nvSpPr>
          <p:cNvPr name="TextBox 14" id="14"/>
          <p:cNvSpPr txBox="true"/>
          <p:nvPr/>
        </p:nvSpPr>
        <p:spPr>
          <a:xfrm rot="0">
            <a:off x="1028700" y="1028700"/>
            <a:ext cx="11942042" cy="3857625"/>
          </a:xfrm>
          <a:prstGeom prst="rect">
            <a:avLst/>
          </a:prstGeom>
        </p:spPr>
        <p:txBody>
          <a:bodyPr anchor="t" rtlCol="false" tIns="0" lIns="0" bIns="0" rIns="0">
            <a:spAutoFit/>
          </a:bodyPr>
          <a:lstStyle/>
          <a:p>
            <a:pPr>
              <a:lnSpc>
                <a:spcPts val="10199"/>
              </a:lnSpc>
            </a:pPr>
            <a:r>
              <a:rPr lang="en-US" sz="8499" spc="-84">
                <a:solidFill>
                  <a:srgbClr val="000000"/>
                </a:solidFill>
                <a:latin typeface="Hagrid Text"/>
              </a:rPr>
              <a:t>Tools and Libraries Used</a:t>
            </a:r>
          </a:p>
          <a:p>
            <a:pPr>
              <a:lnSpc>
                <a:spcPts val="10199"/>
              </a:lnSpc>
              <a:spcBef>
                <a:spcPct val="0"/>
              </a:spcBef>
            </a:pPr>
          </a:p>
        </p:txBody>
      </p:sp>
      <p:grpSp>
        <p:nvGrpSpPr>
          <p:cNvPr name="Group 15" id="15"/>
          <p:cNvGrpSpPr/>
          <p:nvPr/>
        </p:nvGrpSpPr>
        <p:grpSpPr>
          <a:xfrm rot="0">
            <a:off x="16799111" y="2687862"/>
            <a:ext cx="2977778" cy="2578770"/>
            <a:chOff x="0" y="0"/>
            <a:chExt cx="3619627" cy="3134614"/>
          </a:xfrm>
        </p:grpSpPr>
        <p:sp>
          <p:nvSpPr>
            <p:cNvPr name="Freeform 16" id="1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7" id="17"/>
          <p:cNvGrpSpPr/>
          <p:nvPr/>
        </p:nvGrpSpPr>
        <p:grpSpPr>
          <a:xfrm rot="0">
            <a:off x="13660090" y="-135282"/>
            <a:ext cx="4201515" cy="3638531"/>
            <a:chOff x="0" y="0"/>
            <a:chExt cx="3619627" cy="3134614"/>
          </a:xfrm>
        </p:grpSpPr>
        <p:sp>
          <p:nvSpPr>
            <p:cNvPr name="Freeform 18" id="1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76B50"/>
            </a:solidFill>
          </p:spPr>
        </p:sp>
      </p:grpSp>
      <p:grpSp>
        <p:nvGrpSpPr>
          <p:cNvPr name="Group 19" id="19"/>
          <p:cNvGrpSpPr/>
          <p:nvPr/>
        </p:nvGrpSpPr>
        <p:grpSpPr>
          <a:xfrm rot="0">
            <a:off x="13243939" y="-956153"/>
            <a:ext cx="2481390" cy="2148895"/>
            <a:chOff x="0" y="0"/>
            <a:chExt cx="3619627" cy="3134614"/>
          </a:xfrm>
        </p:grpSpPr>
        <p:sp>
          <p:nvSpPr>
            <p:cNvPr name="Freeform 20" id="2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FDCC8"/>
            </a:solidFill>
          </p:spPr>
        </p:sp>
      </p:grpSp>
    </p:spTree>
  </p:cSld>
  <p:clrMapOvr>
    <a:masterClrMapping/>
  </p:clrMapOvr>
</p:sld>
</file>

<file path=ppt/slides/slide4.xml><?xml version="1.0" encoding="utf-8"?>
<p:sld xmlns:p="http://schemas.openxmlformats.org/presentationml/2006/main" xmlns:a="http://schemas.openxmlformats.org/drawingml/2006/main">
  <p:cSld>
    <p:bg>
      <p:bgPr>
        <a:solidFill>
          <a:srgbClr val="F76B50"/>
        </a:solidFill>
      </p:bgPr>
    </p:bg>
    <p:spTree>
      <p:nvGrpSpPr>
        <p:cNvPr id="1" name=""/>
        <p:cNvGrpSpPr/>
        <p:nvPr/>
      </p:nvGrpSpPr>
      <p:grpSpPr>
        <a:xfrm>
          <a:off x="0" y="0"/>
          <a:ext cx="0" cy="0"/>
          <a:chOff x="0" y="0"/>
          <a:chExt cx="0" cy="0"/>
        </a:xfrm>
      </p:grpSpPr>
      <p:grpSp>
        <p:nvGrpSpPr>
          <p:cNvPr name="Group 2" id="2"/>
          <p:cNvGrpSpPr/>
          <p:nvPr/>
        </p:nvGrpSpPr>
        <p:grpSpPr>
          <a:xfrm rot="0">
            <a:off x="-3563094" y="6077994"/>
            <a:ext cx="6383425" cy="5528076"/>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028700" y="1028700"/>
            <a:ext cx="16230600" cy="5980251"/>
            <a:chOff x="0" y="0"/>
            <a:chExt cx="21640800" cy="7973668"/>
          </a:xfrm>
        </p:grpSpPr>
        <p:sp>
          <p:nvSpPr>
            <p:cNvPr name="TextBox 5" id="5"/>
            <p:cNvSpPr txBox="true"/>
            <p:nvPr/>
          </p:nvSpPr>
          <p:spPr>
            <a:xfrm rot="0">
              <a:off x="0" y="4319243"/>
              <a:ext cx="21640800" cy="3654425"/>
            </a:xfrm>
            <a:prstGeom prst="rect">
              <a:avLst/>
            </a:prstGeom>
          </p:spPr>
          <p:txBody>
            <a:bodyPr anchor="t" rtlCol="false" tIns="0" lIns="0" bIns="0" rIns="0">
              <a:spAutoFit/>
            </a:bodyPr>
            <a:lstStyle/>
            <a:p>
              <a:pPr>
                <a:lnSpc>
                  <a:spcPts val="4320"/>
                </a:lnSpc>
              </a:pPr>
              <a:r>
                <a:rPr lang="en-US" sz="3600">
                  <a:solidFill>
                    <a:srgbClr val="F4F4F4"/>
                  </a:solidFill>
                  <a:latin typeface="Hagrid Text Bold"/>
                </a:rPr>
                <a:t>Data Sources: </a:t>
              </a:r>
              <a:r>
                <a:rPr lang="en-US" sz="3600">
                  <a:solidFill>
                    <a:srgbClr val="F4F4F4"/>
                  </a:solidFill>
                  <a:latin typeface="Hagrid Text"/>
                </a:rPr>
                <a:t>We have extracted dataset from kaggle.</a:t>
              </a:r>
            </a:p>
            <a:p>
              <a:pPr>
                <a:lnSpc>
                  <a:spcPts val="4320"/>
                </a:lnSpc>
              </a:pPr>
            </a:p>
            <a:p>
              <a:pPr>
                <a:lnSpc>
                  <a:spcPts val="4320"/>
                </a:lnSpc>
              </a:pPr>
              <a:r>
                <a:rPr lang="en-US" sz="3600">
                  <a:solidFill>
                    <a:srgbClr val="F4F4F4"/>
                  </a:solidFill>
                  <a:latin typeface="Hagrid Text Bold"/>
                </a:rPr>
                <a:t>Initial Data Structure:  </a:t>
              </a:r>
              <a:r>
                <a:rPr lang="en-US" sz="3600">
                  <a:solidFill>
                    <a:srgbClr val="F4F4F4"/>
                  </a:solidFill>
                  <a:latin typeface="Hagrid Text"/>
                </a:rPr>
                <a:t>No. of columns: 2 : </a:t>
              </a:r>
            </a:p>
            <a:p>
              <a:pPr>
                <a:lnSpc>
                  <a:spcPts val="4320"/>
                </a:lnSpc>
              </a:pPr>
              <a:r>
                <a:rPr lang="en-US" sz="3600">
                  <a:solidFill>
                    <a:srgbClr val="F4F4F4"/>
                  </a:solidFill>
                  <a:latin typeface="Hagrid Text"/>
                </a:rPr>
                <a:t>Day - to - day Financial News: Sentiment and News headline</a:t>
              </a:r>
            </a:p>
            <a:p>
              <a:pPr>
                <a:lnSpc>
                  <a:spcPts val="4320"/>
                </a:lnSpc>
                <a:spcBef>
                  <a:spcPct val="0"/>
                </a:spcBef>
              </a:pPr>
              <a:r>
                <a:rPr lang="en-US" sz="3600">
                  <a:solidFill>
                    <a:srgbClr val="F4F4F4"/>
                  </a:solidFill>
                  <a:latin typeface="Hagrid Text"/>
                </a:rPr>
                <a:t>Blockchain Financial News: News headlines related to blockchain</a:t>
              </a:r>
            </a:p>
          </p:txBody>
        </p:sp>
        <p:sp>
          <p:nvSpPr>
            <p:cNvPr name="TextBox 6" id="6"/>
            <p:cNvSpPr txBox="true"/>
            <p:nvPr/>
          </p:nvSpPr>
          <p:spPr>
            <a:xfrm rot="0">
              <a:off x="0" y="-9525"/>
              <a:ext cx="21640800" cy="3870325"/>
            </a:xfrm>
            <a:prstGeom prst="rect">
              <a:avLst/>
            </a:prstGeom>
          </p:spPr>
          <p:txBody>
            <a:bodyPr anchor="t" rtlCol="false" tIns="0" lIns="0" bIns="0" rIns="0">
              <a:spAutoFit/>
            </a:bodyPr>
            <a:lstStyle/>
            <a:p>
              <a:pPr>
                <a:lnSpc>
                  <a:spcPts val="11400"/>
                </a:lnSpc>
              </a:pPr>
              <a:r>
                <a:rPr lang="en-US" sz="9500">
                  <a:solidFill>
                    <a:srgbClr val="F4F4F4"/>
                  </a:solidFill>
                  <a:latin typeface="Hagrid Text"/>
                </a:rPr>
                <a:t>Data Collection and Preparation</a:t>
              </a:r>
            </a:p>
          </p:txBody>
        </p:sp>
      </p:grpSp>
      <p:grpSp>
        <p:nvGrpSpPr>
          <p:cNvPr name="Group 7" id="7"/>
          <p:cNvGrpSpPr/>
          <p:nvPr/>
        </p:nvGrpSpPr>
        <p:grpSpPr>
          <a:xfrm rot="0">
            <a:off x="1303066" y="7008951"/>
            <a:ext cx="3034530" cy="262791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9" id="9"/>
          <p:cNvGrpSpPr/>
          <p:nvPr/>
        </p:nvGrpSpPr>
        <p:grpSpPr>
          <a:xfrm rot="0">
            <a:off x="4053492" y="8956750"/>
            <a:ext cx="2141618" cy="1854652"/>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1B86E"/>
            </a:solidFill>
          </p:spPr>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237161"/>
        </a:solidFill>
      </p:bgPr>
    </p:bg>
    <p:spTree>
      <p:nvGrpSpPr>
        <p:cNvPr id="1" name=""/>
        <p:cNvGrpSpPr/>
        <p:nvPr/>
      </p:nvGrpSpPr>
      <p:grpSpPr>
        <a:xfrm>
          <a:off x="0" y="0"/>
          <a:ext cx="0" cy="0"/>
          <a:chOff x="0" y="0"/>
          <a:chExt cx="0" cy="0"/>
        </a:xfrm>
      </p:grpSpPr>
      <p:grpSp>
        <p:nvGrpSpPr>
          <p:cNvPr name="Group 2" id="2"/>
          <p:cNvGrpSpPr/>
          <p:nvPr/>
        </p:nvGrpSpPr>
        <p:grpSpPr>
          <a:xfrm rot="0">
            <a:off x="1779744" y="2974807"/>
            <a:ext cx="5617941" cy="3318857"/>
            <a:chOff x="0" y="0"/>
            <a:chExt cx="876037" cy="517528"/>
          </a:xfrm>
        </p:grpSpPr>
        <p:sp>
          <p:nvSpPr>
            <p:cNvPr name="Freeform 3" id="3"/>
            <p:cNvSpPr/>
            <p:nvPr/>
          </p:nvSpPr>
          <p:spPr>
            <a:xfrm flipH="false" flipV="false" rot="0">
              <a:off x="0" y="0"/>
              <a:ext cx="876037" cy="517528"/>
            </a:xfrm>
            <a:custGeom>
              <a:avLst/>
              <a:gdLst/>
              <a:ahLst/>
              <a:cxnLst/>
              <a:rect r="r" b="b" t="t" l="l"/>
              <a:pathLst>
                <a:path h="517528" w="876037">
                  <a:moveTo>
                    <a:pt x="0" y="0"/>
                  </a:moveTo>
                  <a:lnTo>
                    <a:pt x="876037" y="0"/>
                  </a:lnTo>
                  <a:lnTo>
                    <a:pt x="876037" y="517528"/>
                  </a:lnTo>
                  <a:lnTo>
                    <a:pt x="0" y="517528"/>
                  </a:lnTo>
                  <a:close/>
                </a:path>
              </a:pathLst>
            </a:custGeom>
            <a:solidFill>
              <a:srgbClr val="F4F4F4"/>
            </a:solidFill>
          </p:spPr>
        </p:sp>
        <p:sp>
          <p:nvSpPr>
            <p:cNvPr name="TextBox 4" id="4"/>
            <p:cNvSpPr txBox="true"/>
            <p:nvPr/>
          </p:nvSpPr>
          <p:spPr>
            <a:xfrm>
              <a:off x="0" y="-38100"/>
              <a:ext cx="876037" cy="555628"/>
            </a:xfrm>
            <a:prstGeom prst="rect">
              <a:avLst/>
            </a:prstGeom>
          </p:spPr>
          <p:txBody>
            <a:bodyPr anchor="ctr" rtlCol="false" tIns="254000" lIns="254000" bIns="254000" rIns="254000"/>
            <a:lstStyle/>
            <a:p>
              <a:pPr algn="ctr">
                <a:lnSpc>
                  <a:spcPts val="5199"/>
                </a:lnSpc>
              </a:pPr>
              <a:r>
                <a:rPr lang="en-US" sz="3999">
                  <a:solidFill>
                    <a:srgbClr val="000000"/>
                  </a:solidFill>
                  <a:latin typeface="Hagrid Text Medium"/>
                </a:rPr>
                <a:t>Text Cleaning Techniques</a:t>
              </a:r>
            </a:p>
          </p:txBody>
        </p:sp>
      </p:grpSp>
      <p:grpSp>
        <p:nvGrpSpPr>
          <p:cNvPr name="Group 5" id="5"/>
          <p:cNvGrpSpPr/>
          <p:nvPr/>
        </p:nvGrpSpPr>
        <p:grpSpPr>
          <a:xfrm rot="-10800000">
            <a:off x="-2915828" y="-3678236"/>
            <a:ext cx="12804984" cy="6226137"/>
            <a:chOff x="0" y="0"/>
            <a:chExt cx="11048529" cy="5372100"/>
          </a:xfrm>
        </p:grpSpPr>
        <p:sp>
          <p:nvSpPr>
            <p:cNvPr name="Freeform 6" id="6"/>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grpSp>
        <p:nvGrpSpPr>
          <p:cNvPr name="Group 7" id="7"/>
          <p:cNvGrpSpPr/>
          <p:nvPr/>
        </p:nvGrpSpPr>
        <p:grpSpPr>
          <a:xfrm rot="0">
            <a:off x="8611724" y="-865713"/>
            <a:ext cx="2695438" cy="2334501"/>
            <a:chOff x="0" y="0"/>
            <a:chExt cx="6202680" cy="5372100"/>
          </a:xfrm>
        </p:grpSpPr>
        <p:sp>
          <p:nvSpPr>
            <p:cNvPr name="Freeform 8" id="8"/>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9" id="9"/>
          <p:cNvSpPr txBox="true"/>
          <p:nvPr/>
        </p:nvSpPr>
        <p:spPr>
          <a:xfrm rot="0">
            <a:off x="1028700" y="971550"/>
            <a:ext cx="7866567" cy="822325"/>
          </a:xfrm>
          <a:prstGeom prst="rect">
            <a:avLst/>
          </a:prstGeom>
        </p:spPr>
        <p:txBody>
          <a:bodyPr anchor="t" rtlCol="false" tIns="0" lIns="0" bIns="0" rIns="0">
            <a:spAutoFit/>
          </a:bodyPr>
          <a:lstStyle/>
          <a:p>
            <a:pPr marL="0" indent="0" lvl="0">
              <a:lnSpc>
                <a:spcPts val="6500"/>
              </a:lnSpc>
              <a:spcBef>
                <a:spcPct val="0"/>
              </a:spcBef>
            </a:pPr>
            <a:r>
              <a:rPr lang="en-US" sz="5000" spc="-50">
                <a:solidFill>
                  <a:srgbClr val="000000"/>
                </a:solidFill>
                <a:latin typeface="Hagrid Text Bold"/>
              </a:rPr>
              <a:t>Data Preprocessing</a:t>
            </a:r>
          </a:p>
        </p:txBody>
      </p:sp>
      <p:grpSp>
        <p:nvGrpSpPr>
          <p:cNvPr name="Group 10" id="10"/>
          <p:cNvGrpSpPr/>
          <p:nvPr/>
        </p:nvGrpSpPr>
        <p:grpSpPr>
          <a:xfrm rot="0">
            <a:off x="10790629" y="2974807"/>
            <a:ext cx="5212411" cy="3318857"/>
            <a:chOff x="0" y="0"/>
            <a:chExt cx="812800" cy="517528"/>
          </a:xfrm>
        </p:grpSpPr>
        <p:sp>
          <p:nvSpPr>
            <p:cNvPr name="Freeform 11" id="11"/>
            <p:cNvSpPr/>
            <p:nvPr/>
          </p:nvSpPr>
          <p:spPr>
            <a:xfrm flipH="false" flipV="false" rot="0">
              <a:off x="0" y="0"/>
              <a:ext cx="812800" cy="517528"/>
            </a:xfrm>
            <a:custGeom>
              <a:avLst/>
              <a:gdLst/>
              <a:ahLst/>
              <a:cxnLst/>
              <a:rect r="r" b="b" t="t" l="l"/>
              <a:pathLst>
                <a:path h="517528" w="812800">
                  <a:moveTo>
                    <a:pt x="0" y="0"/>
                  </a:moveTo>
                  <a:lnTo>
                    <a:pt x="812800" y="0"/>
                  </a:lnTo>
                  <a:lnTo>
                    <a:pt x="812800" y="517528"/>
                  </a:lnTo>
                  <a:lnTo>
                    <a:pt x="0" y="517528"/>
                  </a:lnTo>
                  <a:close/>
                </a:path>
              </a:pathLst>
            </a:custGeom>
            <a:solidFill>
              <a:srgbClr val="F4F4F4"/>
            </a:solidFill>
          </p:spPr>
        </p:sp>
        <p:sp>
          <p:nvSpPr>
            <p:cNvPr name="TextBox 12" id="12"/>
            <p:cNvSpPr txBox="true"/>
            <p:nvPr/>
          </p:nvSpPr>
          <p:spPr>
            <a:xfrm>
              <a:off x="0" y="-38100"/>
              <a:ext cx="812800" cy="555628"/>
            </a:xfrm>
            <a:prstGeom prst="rect">
              <a:avLst/>
            </a:prstGeom>
          </p:spPr>
          <p:txBody>
            <a:bodyPr anchor="ctr" rtlCol="false" tIns="254000" lIns="254000" bIns="254000" rIns="254000"/>
            <a:lstStyle/>
            <a:p>
              <a:pPr algn="ctr">
                <a:lnSpc>
                  <a:spcPts val="5199"/>
                </a:lnSpc>
              </a:pPr>
              <a:r>
                <a:rPr lang="en-US" sz="3999">
                  <a:solidFill>
                    <a:srgbClr val="000000"/>
                  </a:solidFill>
                  <a:latin typeface="Hagrid Text Medium"/>
                </a:rPr>
                <a:t>Text Preprocessing</a:t>
              </a:r>
            </a:p>
            <a:p>
              <a:pPr algn="ctr">
                <a:lnSpc>
                  <a:spcPts val="5199"/>
                </a:lnSpc>
              </a:pPr>
            </a:p>
          </p:txBody>
        </p:sp>
      </p:grpSp>
      <p:sp>
        <p:nvSpPr>
          <p:cNvPr name="TextBox 13" id="13"/>
          <p:cNvSpPr txBox="true"/>
          <p:nvPr/>
        </p:nvSpPr>
        <p:spPr>
          <a:xfrm rot="0">
            <a:off x="1475994" y="6550671"/>
            <a:ext cx="5212411" cy="3051175"/>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F4F4F4"/>
                </a:solidFill>
                <a:latin typeface="Fira Sans Light"/>
              </a:rPr>
              <a:t>Removal of HTML tags via Beautiful Soup. </a:t>
            </a:r>
          </a:p>
          <a:p>
            <a:pPr marL="539749" indent="-269875" lvl="1">
              <a:lnSpc>
                <a:spcPts val="3499"/>
              </a:lnSpc>
              <a:buFont typeface="Arial"/>
              <a:buChar char="•"/>
            </a:pPr>
            <a:r>
              <a:rPr lang="en-US" sz="2499">
                <a:solidFill>
                  <a:srgbClr val="F4F4F4"/>
                </a:solidFill>
                <a:latin typeface="Fira Sans Light"/>
              </a:rPr>
              <a:t>Normalization of accented characters using Unicode data normalization.</a:t>
            </a:r>
          </a:p>
          <a:p>
            <a:pPr marL="539749" indent="-269875" lvl="1">
              <a:lnSpc>
                <a:spcPts val="3499"/>
              </a:lnSpc>
              <a:buFont typeface="Arial"/>
              <a:buChar char="•"/>
            </a:pPr>
            <a:r>
              <a:rPr lang="en-US" sz="2499">
                <a:solidFill>
                  <a:srgbClr val="F4F4F4"/>
                </a:solidFill>
                <a:latin typeface="Fira Sans Light"/>
              </a:rPr>
              <a:t>Expansion of contractions for a uniform text format.</a:t>
            </a:r>
          </a:p>
        </p:txBody>
      </p:sp>
      <p:sp>
        <p:nvSpPr>
          <p:cNvPr name="TextBox 14" id="14"/>
          <p:cNvSpPr txBox="true"/>
          <p:nvPr/>
        </p:nvSpPr>
        <p:spPr>
          <a:xfrm rot="0">
            <a:off x="10790629" y="6550671"/>
            <a:ext cx="5212411" cy="1298575"/>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F4F4F4"/>
                </a:solidFill>
                <a:latin typeface="Fira Sans Light"/>
              </a:rPr>
              <a:t>Tokenization and Vectorization.</a:t>
            </a:r>
          </a:p>
          <a:p>
            <a:pPr marL="539749" indent="-269875" lvl="1">
              <a:lnSpc>
                <a:spcPts val="3499"/>
              </a:lnSpc>
              <a:buFont typeface="Arial"/>
              <a:buChar char="•"/>
            </a:pPr>
            <a:r>
              <a:rPr lang="en-US" sz="2499">
                <a:solidFill>
                  <a:srgbClr val="F4F4F4"/>
                </a:solidFill>
                <a:latin typeface="Fira Sans Light"/>
              </a:rPr>
              <a:t>Stopword Removal. </a:t>
            </a:r>
          </a:p>
          <a:p>
            <a:pPr marL="539749" indent="-269875" lvl="1">
              <a:lnSpc>
                <a:spcPts val="3499"/>
              </a:lnSpc>
              <a:buFont typeface="Arial"/>
              <a:buChar char="•"/>
            </a:pPr>
            <a:r>
              <a:rPr lang="en-US" sz="2499">
                <a:solidFill>
                  <a:srgbClr val="F4F4F4"/>
                </a:solidFill>
                <a:latin typeface="Fira Sans Light"/>
              </a:rPr>
              <a:t>Feature Engineering.</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277525" y="2984666"/>
            <a:ext cx="17732950" cy="6395134"/>
          </a:xfrm>
          <a:prstGeom prst="rect">
            <a:avLst/>
          </a:prstGeom>
        </p:spPr>
        <p:txBody>
          <a:bodyPr anchor="t" rtlCol="false" tIns="0" lIns="0" bIns="0" rIns="0">
            <a:spAutoFit/>
          </a:bodyPr>
          <a:lstStyle/>
          <a:p>
            <a:pPr marL="568947" indent="-284473" lvl="1">
              <a:lnSpc>
                <a:spcPts val="3689"/>
              </a:lnSpc>
              <a:spcBef>
                <a:spcPct val="0"/>
              </a:spcBef>
              <a:buFont typeface="Arial"/>
              <a:buChar char="•"/>
            </a:pPr>
            <a:r>
              <a:rPr lang="en-US" sz="2635">
                <a:solidFill>
                  <a:srgbClr val="000000"/>
                </a:solidFill>
                <a:latin typeface="Hagrid Text Medium"/>
              </a:rPr>
              <a:t>Data</a:t>
            </a:r>
            <a:r>
              <a:rPr lang="en-US" sz="2635">
                <a:solidFill>
                  <a:srgbClr val="000000"/>
                </a:solidFill>
                <a:latin typeface="Hagrid Text Medium"/>
              </a:rPr>
              <a:t> Preparation: Padded sequences of integers representing text data are converted into text format for both training and testing sets. Text data is transformed into numerical vectors using `CountVectorizer`, with a maximum of 5000 features.</a:t>
            </a:r>
          </a:p>
          <a:p>
            <a:pPr>
              <a:lnSpc>
                <a:spcPts val="3689"/>
              </a:lnSpc>
              <a:spcBef>
                <a:spcPct val="0"/>
              </a:spcBef>
            </a:pPr>
          </a:p>
          <a:p>
            <a:pPr marL="568947" indent="-284473" lvl="1">
              <a:lnSpc>
                <a:spcPts val="3689"/>
              </a:lnSpc>
              <a:spcBef>
                <a:spcPct val="0"/>
              </a:spcBef>
              <a:buFont typeface="Arial"/>
              <a:buChar char="•"/>
            </a:pPr>
            <a:r>
              <a:rPr lang="en-US" sz="2635">
                <a:solidFill>
                  <a:srgbClr val="000000"/>
                </a:solidFill>
                <a:latin typeface="Hagrid Text Medium"/>
              </a:rPr>
              <a:t>Model Training: A Multinomial Naive Bayes classifier is initialized and trained on the transformed training data (`X_train_count`) along with corresponding labels (`y_train`).</a:t>
            </a:r>
          </a:p>
          <a:p>
            <a:pPr>
              <a:lnSpc>
                <a:spcPts val="3689"/>
              </a:lnSpc>
              <a:spcBef>
                <a:spcPct val="0"/>
              </a:spcBef>
            </a:pPr>
          </a:p>
          <a:p>
            <a:pPr marL="568947" indent="-284473" lvl="1">
              <a:lnSpc>
                <a:spcPts val="3689"/>
              </a:lnSpc>
              <a:spcBef>
                <a:spcPct val="0"/>
              </a:spcBef>
              <a:buFont typeface="Arial"/>
              <a:buChar char="•"/>
            </a:pPr>
            <a:r>
              <a:rPr lang="en-US" sz="2635">
                <a:solidFill>
                  <a:srgbClr val="000000"/>
                </a:solidFill>
                <a:latin typeface="Hagrid Text Medium"/>
              </a:rPr>
              <a:t>Prediction and Evaluation: Predictions are made on the test data (`X_test_count`) using the trained Naive Bayes classifier. Accuracy is computed by comparing predicted labels with actual labels (`y_test`).</a:t>
            </a:r>
          </a:p>
          <a:p>
            <a:pPr>
              <a:lnSpc>
                <a:spcPts val="3689"/>
              </a:lnSpc>
              <a:spcBef>
                <a:spcPct val="0"/>
              </a:spcBef>
            </a:pPr>
          </a:p>
          <a:p>
            <a:pPr marL="568947" indent="-284473" lvl="1">
              <a:lnSpc>
                <a:spcPts val="3689"/>
              </a:lnSpc>
              <a:spcBef>
                <a:spcPct val="0"/>
              </a:spcBef>
              <a:buFont typeface="Arial"/>
              <a:buChar char="•"/>
            </a:pPr>
            <a:r>
              <a:rPr lang="en-US" sz="2635">
                <a:solidFill>
                  <a:srgbClr val="000000"/>
                </a:solidFill>
                <a:latin typeface="Hagrid Text Medium"/>
              </a:rPr>
              <a:t> Results: The accuracy of the Naive Bayes classifier (0.874) and the classification report are printed to the console for analysis.</a:t>
            </a:r>
          </a:p>
          <a:p>
            <a:pPr algn="ctr">
              <a:lnSpc>
                <a:spcPts val="3689"/>
              </a:lnSpc>
              <a:spcBef>
                <a:spcPct val="0"/>
              </a:spcBef>
            </a:pPr>
          </a:p>
        </p:txBody>
      </p:sp>
      <p:sp>
        <p:nvSpPr>
          <p:cNvPr name="Freeform 3" id="3"/>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10800000">
            <a:off x="-2915828" y="-3678236"/>
            <a:ext cx="12804984" cy="6226137"/>
            <a:chOff x="0" y="0"/>
            <a:chExt cx="11048529" cy="5372100"/>
          </a:xfrm>
        </p:grpSpPr>
        <p:sp>
          <p:nvSpPr>
            <p:cNvPr name="Freeform 5" id="5"/>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sp>
        <p:nvSpPr>
          <p:cNvPr name="TextBox 6" id="6"/>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Naive Bayes Model:</a:t>
            </a:r>
          </a:p>
        </p:txBody>
      </p:sp>
      <p:grpSp>
        <p:nvGrpSpPr>
          <p:cNvPr name="Group 7" id="7"/>
          <p:cNvGrpSpPr/>
          <p:nvPr/>
        </p:nvGrpSpPr>
        <p:grpSpPr>
          <a:xfrm rot="0">
            <a:off x="8611724" y="-865713"/>
            <a:ext cx="2695438" cy="2334501"/>
            <a:chOff x="0" y="0"/>
            <a:chExt cx="6202680" cy="5372100"/>
          </a:xfrm>
        </p:grpSpPr>
        <p:sp>
          <p:nvSpPr>
            <p:cNvPr name="Freeform 8" id="8"/>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2845364"/>
            <a:ext cx="16220629" cy="5025123"/>
          </a:xfrm>
          <a:prstGeom prst="rect">
            <a:avLst/>
          </a:prstGeom>
        </p:spPr>
        <p:txBody>
          <a:bodyPr anchor="t" rtlCol="false" tIns="0" lIns="0" bIns="0" rIns="0">
            <a:spAutoFit/>
          </a:bodyPr>
          <a:lstStyle/>
          <a:p>
            <a:pPr>
              <a:lnSpc>
                <a:spcPts val="3374"/>
              </a:lnSpc>
              <a:spcBef>
                <a:spcPct val="0"/>
              </a:spcBef>
            </a:pPr>
            <a:r>
              <a:rPr lang="en-US" sz="2410">
                <a:solidFill>
                  <a:srgbClr val="000000"/>
                </a:solidFill>
                <a:latin typeface="Hagrid Text Medium"/>
              </a:rPr>
              <a:t>Rand</a:t>
            </a:r>
            <a:r>
              <a:rPr lang="en-US" sz="2410">
                <a:solidFill>
                  <a:srgbClr val="000000"/>
                </a:solidFill>
                <a:latin typeface="Hagrid Text Medium"/>
              </a:rPr>
              <a:t>om Forest is an ensemble learning method primarily used for classification and regression. It operates by constructing multiple decision trees during training and outputs the class that is the mode of the classes (classification) or mean prediction of the individual trees. </a:t>
            </a:r>
          </a:p>
          <a:p>
            <a:pPr>
              <a:lnSpc>
                <a:spcPts val="3374"/>
              </a:lnSpc>
              <a:spcBef>
                <a:spcPct val="0"/>
              </a:spcBef>
            </a:pPr>
          </a:p>
          <a:p>
            <a:pPr>
              <a:lnSpc>
                <a:spcPts val="3374"/>
              </a:lnSpc>
              <a:spcBef>
                <a:spcPct val="0"/>
              </a:spcBef>
            </a:pPr>
            <a:r>
              <a:rPr lang="en-US" sz="2410">
                <a:solidFill>
                  <a:srgbClr val="000000"/>
                </a:solidFill>
                <a:latin typeface="Hagrid Text Medium"/>
              </a:rPr>
              <a:t>Key features and reasons for using Random Forest include:</a:t>
            </a:r>
          </a:p>
          <a:p>
            <a:pPr marL="520425" indent="-260213" lvl="1">
              <a:lnSpc>
                <a:spcPts val="3374"/>
              </a:lnSpc>
              <a:spcBef>
                <a:spcPct val="0"/>
              </a:spcBef>
              <a:buFont typeface="Arial"/>
              <a:buChar char="•"/>
            </a:pPr>
            <a:r>
              <a:rPr lang="en-US" sz="2410">
                <a:solidFill>
                  <a:srgbClr val="000000"/>
                </a:solidFill>
                <a:latin typeface="Hagrid Text Medium"/>
              </a:rPr>
              <a:t>Robustness: It handles overfitting well, especially when dealing with large datasets.</a:t>
            </a:r>
          </a:p>
          <a:p>
            <a:pPr marL="520425" indent="-260213" lvl="1">
              <a:lnSpc>
                <a:spcPts val="3374"/>
              </a:lnSpc>
              <a:spcBef>
                <a:spcPct val="0"/>
              </a:spcBef>
              <a:buFont typeface="Arial"/>
              <a:buChar char="•"/>
            </a:pPr>
            <a:r>
              <a:rPr lang="en-US" sz="2410">
                <a:solidFill>
                  <a:srgbClr val="000000"/>
                </a:solidFill>
                <a:latin typeface="Hagrid Text Medium"/>
              </a:rPr>
              <a:t>Handling of Various Data Types: Effectively processes datasets with mixed types of features (numerical and categorical).</a:t>
            </a:r>
          </a:p>
          <a:p>
            <a:pPr marL="520425" indent="-260213" lvl="1">
              <a:lnSpc>
                <a:spcPts val="3374"/>
              </a:lnSpc>
              <a:spcBef>
                <a:spcPct val="0"/>
              </a:spcBef>
              <a:buFont typeface="Arial"/>
              <a:buChar char="•"/>
            </a:pPr>
            <a:r>
              <a:rPr lang="en-US" sz="2410">
                <a:solidFill>
                  <a:srgbClr val="000000"/>
                </a:solidFill>
                <a:latin typeface="Hagrid Text Medium"/>
              </a:rPr>
              <a:t>Feature Importance: Provides insights into which features are most important in making predictions.</a:t>
            </a:r>
          </a:p>
          <a:p>
            <a:pPr>
              <a:lnSpc>
                <a:spcPts val="3374"/>
              </a:lnSpc>
              <a:spcBef>
                <a:spcPct val="0"/>
              </a:spcBef>
            </a:pPr>
          </a:p>
          <a:p>
            <a:pPr algn="ctr">
              <a:lnSpc>
                <a:spcPts val="3374"/>
              </a:lnSpc>
              <a:spcBef>
                <a:spcPct val="0"/>
              </a:spcBef>
            </a:pPr>
          </a:p>
        </p:txBody>
      </p:sp>
      <p:sp>
        <p:nvSpPr>
          <p:cNvPr name="Freeform 3" id="3"/>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028700" y="7432631"/>
            <a:ext cx="16521016" cy="1825669"/>
          </a:xfrm>
          <a:prstGeom prst="rect">
            <a:avLst/>
          </a:prstGeom>
        </p:spPr>
        <p:txBody>
          <a:bodyPr anchor="t" rtlCol="false" tIns="0" lIns="0" bIns="0" rIns="0">
            <a:spAutoFit/>
          </a:bodyPr>
          <a:lstStyle/>
          <a:p>
            <a:pPr>
              <a:lnSpc>
                <a:spcPts val="3637"/>
              </a:lnSpc>
            </a:pPr>
            <a:r>
              <a:rPr lang="en-US" sz="2598">
                <a:solidFill>
                  <a:srgbClr val="000000"/>
                </a:solidFill>
                <a:latin typeface="Hagrid Text Medium"/>
              </a:rPr>
              <a:t>The choice of Random Forest in this case appears to be due to its robustness and efficiency in handling classification tasks, and possibly to serve as a benchmark or baseline to compare the performance of other models like CNN, RNN, and LSTM in terms of</a:t>
            </a:r>
          </a:p>
          <a:p>
            <a:pPr>
              <a:lnSpc>
                <a:spcPts val="3637"/>
              </a:lnSpc>
              <a:spcBef>
                <a:spcPct val="0"/>
              </a:spcBef>
            </a:pPr>
            <a:r>
              <a:rPr lang="en-US" sz="2598">
                <a:solidFill>
                  <a:srgbClr val="000000"/>
                </a:solidFill>
                <a:latin typeface="Hagrid Text Medium"/>
              </a:rPr>
              <a:t>accuracy.</a:t>
            </a:r>
          </a:p>
        </p:txBody>
      </p:sp>
      <p:grpSp>
        <p:nvGrpSpPr>
          <p:cNvPr name="Group 5" id="5"/>
          <p:cNvGrpSpPr/>
          <p:nvPr/>
        </p:nvGrpSpPr>
        <p:grpSpPr>
          <a:xfrm rot="-10800000">
            <a:off x="-2915828" y="-3678236"/>
            <a:ext cx="12804984" cy="6226137"/>
            <a:chOff x="0" y="0"/>
            <a:chExt cx="11048529" cy="5372100"/>
          </a:xfrm>
        </p:grpSpPr>
        <p:sp>
          <p:nvSpPr>
            <p:cNvPr name="Freeform 6" id="6"/>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sp>
        <p:nvSpPr>
          <p:cNvPr name="TextBox 7" id="7"/>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Random Forest Classifier</a:t>
            </a:r>
          </a:p>
        </p:txBody>
      </p:sp>
      <p:grpSp>
        <p:nvGrpSpPr>
          <p:cNvPr name="Group 8" id="8"/>
          <p:cNvGrpSpPr/>
          <p:nvPr/>
        </p:nvGrpSpPr>
        <p:grpSpPr>
          <a:xfrm rot="0">
            <a:off x="8611724" y="-865713"/>
            <a:ext cx="2695438" cy="2334501"/>
            <a:chOff x="0" y="0"/>
            <a:chExt cx="6202680" cy="5372100"/>
          </a:xfrm>
        </p:grpSpPr>
        <p:sp>
          <p:nvSpPr>
            <p:cNvPr name="Freeform 9" id="9"/>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2717238"/>
            <a:ext cx="16220629" cy="7609375"/>
          </a:xfrm>
          <a:prstGeom prst="rect">
            <a:avLst/>
          </a:prstGeom>
        </p:spPr>
        <p:txBody>
          <a:bodyPr anchor="t" rtlCol="false" tIns="0" lIns="0" bIns="0" rIns="0">
            <a:spAutoFit/>
          </a:bodyPr>
          <a:lstStyle/>
          <a:p>
            <a:pPr>
              <a:lnSpc>
                <a:spcPts val="3751"/>
              </a:lnSpc>
              <a:spcBef>
                <a:spcPct val="0"/>
              </a:spcBef>
            </a:pPr>
            <a:r>
              <a:rPr lang="en-US" sz="2679">
                <a:solidFill>
                  <a:srgbClr val="000000"/>
                </a:solidFill>
                <a:latin typeface="Hagrid Text Medium"/>
              </a:rPr>
              <a:t>CNNs</a:t>
            </a:r>
            <a:r>
              <a:rPr lang="en-US" sz="2679">
                <a:solidFill>
                  <a:srgbClr val="000000"/>
                </a:solidFill>
                <a:latin typeface="Hagrid Text Medium"/>
              </a:rPr>
              <a:t> are deep learning algorithms that are particularly powerful for processing data that has a grid-like topology, such as images. CNNs use a series of convolutional layers to capture spatial hierarchies in data. The reasons for their popularity include:</a:t>
            </a:r>
          </a:p>
          <a:p>
            <a:pPr>
              <a:lnSpc>
                <a:spcPts val="3751"/>
              </a:lnSpc>
              <a:spcBef>
                <a:spcPct val="0"/>
              </a:spcBef>
            </a:pPr>
          </a:p>
          <a:p>
            <a:pPr marL="578511" indent="-289255" lvl="1">
              <a:lnSpc>
                <a:spcPts val="3751"/>
              </a:lnSpc>
              <a:spcBef>
                <a:spcPct val="0"/>
              </a:spcBef>
              <a:buFont typeface="Arial"/>
              <a:buChar char="•"/>
            </a:pPr>
            <a:r>
              <a:rPr lang="en-US" sz="2679">
                <a:solidFill>
                  <a:srgbClr val="000000"/>
                </a:solidFill>
                <a:latin typeface="Hagrid Text Medium"/>
              </a:rPr>
              <a:t>Word Embeddings: CNNs for text usually start with word embeddings (like Word2Vec or GloVe) which convert words into dense vectors. These embeddings capture semantic properties and context of words, providing a rich representation that serves as input to the CNN layers.</a:t>
            </a:r>
          </a:p>
          <a:p>
            <a:pPr>
              <a:lnSpc>
                <a:spcPts val="3751"/>
              </a:lnSpc>
              <a:spcBef>
                <a:spcPct val="0"/>
              </a:spcBef>
            </a:pPr>
          </a:p>
          <a:p>
            <a:pPr marL="578511" indent="-289255" lvl="1">
              <a:lnSpc>
                <a:spcPts val="3751"/>
              </a:lnSpc>
              <a:spcBef>
                <a:spcPct val="0"/>
              </a:spcBef>
              <a:buFont typeface="Arial"/>
              <a:buChar char="•"/>
            </a:pPr>
            <a:r>
              <a:rPr lang="en-US" sz="2679">
                <a:solidFill>
                  <a:srgbClr val="000000"/>
                </a:solidFill>
                <a:latin typeface="Hagrid Text Medium"/>
              </a:rPr>
              <a:t>Automatic </a:t>
            </a:r>
            <a:r>
              <a:rPr lang="en-US" sz="2679">
                <a:solidFill>
                  <a:srgbClr val="000000"/>
                </a:solidFill>
                <a:latin typeface="Hagrid Text Medium"/>
              </a:rPr>
              <a:t>Feature Extraction: Eliminates the need for manual feature extraction, making them easier to train on large datasets.</a:t>
            </a:r>
          </a:p>
          <a:p>
            <a:pPr>
              <a:lnSpc>
                <a:spcPts val="3751"/>
              </a:lnSpc>
              <a:spcBef>
                <a:spcPct val="0"/>
              </a:spcBef>
            </a:pPr>
          </a:p>
          <a:p>
            <a:pPr>
              <a:lnSpc>
                <a:spcPts val="3751"/>
              </a:lnSpc>
              <a:spcBef>
                <a:spcPct val="0"/>
              </a:spcBef>
            </a:pPr>
            <a:r>
              <a:rPr lang="en-US" sz="2679">
                <a:solidFill>
                  <a:srgbClr val="000000"/>
                </a:solidFill>
                <a:latin typeface="Hagrid Text Medium"/>
              </a:rPr>
              <a:t>CNNs are chosen probably due to their ability to automatically learn and generalize patterns from textual data, which is beneficial in high-dimensional datasets typical in text processing tasks.</a:t>
            </a:r>
          </a:p>
          <a:p>
            <a:pPr algn="ctr">
              <a:lnSpc>
                <a:spcPts val="3751"/>
              </a:lnSpc>
              <a:spcBef>
                <a:spcPct val="0"/>
              </a:spcBef>
            </a:pPr>
          </a:p>
        </p:txBody>
      </p:sp>
      <p:sp>
        <p:nvSpPr>
          <p:cNvPr name="Freeform 3" id="3"/>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10800000">
            <a:off x="-2915828" y="-3678236"/>
            <a:ext cx="12804984" cy="6226137"/>
            <a:chOff x="0" y="0"/>
            <a:chExt cx="11048529" cy="5372100"/>
          </a:xfrm>
        </p:grpSpPr>
        <p:sp>
          <p:nvSpPr>
            <p:cNvPr name="Freeform 5" id="5"/>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sp>
        <p:nvSpPr>
          <p:cNvPr name="TextBox 6" id="6"/>
          <p:cNvSpPr txBox="true"/>
          <p:nvPr/>
        </p:nvSpPr>
        <p:spPr>
          <a:xfrm rot="0">
            <a:off x="445501" y="295117"/>
            <a:ext cx="7783543" cy="1811020"/>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Convolutional Neural Networks (CNN)</a:t>
            </a:r>
          </a:p>
        </p:txBody>
      </p:sp>
      <p:grpSp>
        <p:nvGrpSpPr>
          <p:cNvPr name="Group 7" id="7"/>
          <p:cNvGrpSpPr/>
          <p:nvPr/>
        </p:nvGrpSpPr>
        <p:grpSpPr>
          <a:xfrm rot="0">
            <a:off x="8611724" y="-865713"/>
            <a:ext cx="2695438" cy="2334501"/>
            <a:chOff x="0" y="0"/>
            <a:chExt cx="6202680" cy="5372100"/>
          </a:xfrm>
        </p:grpSpPr>
        <p:sp>
          <p:nvSpPr>
            <p:cNvPr name="Freeform 8" id="8"/>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false" flipV="false" rot="0">
            <a:off x="16811431" y="0"/>
            <a:ext cx="1476569" cy="1879891"/>
          </a:xfrm>
          <a:custGeom>
            <a:avLst/>
            <a:gdLst/>
            <a:ahLst/>
            <a:cxnLst/>
            <a:rect r="r" b="b" t="t" l="l"/>
            <a:pathLst>
              <a:path h="1879891" w="1476569">
                <a:moveTo>
                  <a:pt x="0" y="0"/>
                </a:moveTo>
                <a:lnTo>
                  <a:pt x="1476569" y="0"/>
                </a:lnTo>
                <a:lnTo>
                  <a:pt x="1476569" y="1879891"/>
                </a:lnTo>
                <a:lnTo>
                  <a:pt x="0" y="18798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10800000">
            <a:off x="-2915828" y="-3678236"/>
            <a:ext cx="12804984" cy="6226137"/>
            <a:chOff x="0" y="0"/>
            <a:chExt cx="11048529" cy="5372100"/>
          </a:xfrm>
        </p:grpSpPr>
        <p:sp>
          <p:nvSpPr>
            <p:cNvPr name="Freeform 4" id="4"/>
            <p:cNvSpPr/>
            <p:nvPr/>
          </p:nvSpPr>
          <p:spPr>
            <a:xfrm flipH="false" flipV="false" rot="0">
              <a:off x="0" y="0"/>
              <a:ext cx="11048529" cy="5372100"/>
            </a:xfrm>
            <a:custGeom>
              <a:avLst/>
              <a:gdLst/>
              <a:ahLst/>
              <a:cxnLst/>
              <a:rect r="r" b="b" t="t" l="l"/>
              <a:pathLst>
                <a:path h="5372100" w="11048529">
                  <a:moveTo>
                    <a:pt x="9497859" y="0"/>
                  </a:moveTo>
                  <a:lnTo>
                    <a:pt x="1550670" y="0"/>
                  </a:lnTo>
                  <a:lnTo>
                    <a:pt x="0" y="2686050"/>
                  </a:lnTo>
                  <a:lnTo>
                    <a:pt x="1550670" y="5372100"/>
                  </a:lnTo>
                  <a:lnTo>
                    <a:pt x="9497859" y="5372100"/>
                  </a:lnTo>
                  <a:lnTo>
                    <a:pt x="11048529" y="2686050"/>
                  </a:lnTo>
                  <a:lnTo>
                    <a:pt x="9497859" y="0"/>
                  </a:lnTo>
                  <a:close/>
                </a:path>
              </a:pathLst>
            </a:custGeom>
            <a:solidFill>
              <a:srgbClr val="F1B86E"/>
            </a:solidFill>
          </p:spPr>
        </p:sp>
      </p:grpSp>
      <p:sp>
        <p:nvSpPr>
          <p:cNvPr name="TextBox 5" id="5"/>
          <p:cNvSpPr txBox="true"/>
          <p:nvPr/>
        </p:nvSpPr>
        <p:spPr>
          <a:xfrm rot="0">
            <a:off x="0" y="844696"/>
            <a:ext cx="8654602" cy="887095"/>
          </a:xfrm>
          <a:prstGeom prst="rect">
            <a:avLst/>
          </a:prstGeom>
        </p:spPr>
        <p:txBody>
          <a:bodyPr anchor="t" rtlCol="false" tIns="0" lIns="0" bIns="0" rIns="0">
            <a:spAutoFit/>
          </a:bodyPr>
          <a:lstStyle/>
          <a:p>
            <a:pPr algn="ctr">
              <a:lnSpc>
                <a:spcPts val="7279"/>
              </a:lnSpc>
            </a:pPr>
            <a:r>
              <a:rPr lang="en-US" sz="5199">
                <a:solidFill>
                  <a:srgbClr val="000000"/>
                </a:solidFill>
                <a:latin typeface="Canva Sans Bold"/>
              </a:rPr>
              <a:t>RNN Model</a:t>
            </a:r>
          </a:p>
        </p:txBody>
      </p:sp>
      <p:grpSp>
        <p:nvGrpSpPr>
          <p:cNvPr name="Group 6" id="6"/>
          <p:cNvGrpSpPr/>
          <p:nvPr/>
        </p:nvGrpSpPr>
        <p:grpSpPr>
          <a:xfrm rot="0">
            <a:off x="8611724" y="-865713"/>
            <a:ext cx="2695438" cy="2334501"/>
            <a:chOff x="0" y="0"/>
            <a:chExt cx="6202680" cy="5372100"/>
          </a:xfrm>
        </p:grpSpPr>
        <p:sp>
          <p:nvSpPr>
            <p:cNvPr name="Freeform 7" id="7"/>
            <p:cNvSpPr/>
            <p:nvPr/>
          </p:nvSpPr>
          <p:spPr>
            <a:xfrm flipH="false" flipV="false" rot="0">
              <a:off x="0" y="0"/>
              <a:ext cx="6202680" cy="5372100"/>
            </a:xfrm>
            <a:custGeom>
              <a:avLst/>
              <a:gdLst/>
              <a:ahLst/>
              <a:cxnLst/>
              <a:rect r="r" b="b" t="t" l="l"/>
              <a:pathLst>
                <a:path h="5372100" w="620268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name="TextBox 8" id="8"/>
          <p:cNvSpPr txBox="true"/>
          <p:nvPr/>
        </p:nvSpPr>
        <p:spPr>
          <a:xfrm rot="0">
            <a:off x="1028700" y="3070710"/>
            <a:ext cx="15466271" cy="7144181"/>
          </a:xfrm>
          <a:prstGeom prst="rect">
            <a:avLst/>
          </a:prstGeom>
        </p:spPr>
        <p:txBody>
          <a:bodyPr anchor="t" rtlCol="false" tIns="0" lIns="0" bIns="0" rIns="0">
            <a:spAutoFit/>
          </a:bodyPr>
          <a:lstStyle/>
          <a:p>
            <a:pPr>
              <a:lnSpc>
                <a:spcPts val="3336"/>
              </a:lnSpc>
            </a:pPr>
            <a:r>
              <a:rPr lang="en-US" sz="2383">
                <a:solidFill>
                  <a:srgbClr val="000000"/>
                </a:solidFill>
                <a:latin typeface="Hagrid Text Bold"/>
              </a:rPr>
              <a:t>1. Embedding Layer:</a:t>
            </a:r>
            <a:r>
              <a:rPr lang="en-US" sz="2383">
                <a:solidFill>
                  <a:srgbClr val="000000"/>
                </a:solidFill>
                <a:latin typeface="Hagrid Text"/>
              </a:rPr>
              <a:t> </a:t>
            </a:r>
            <a:r>
              <a:rPr lang="en-US" sz="2383">
                <a:solidFill>
                  <a:srgbClr val="000000"/>
                </a:solidFill>
                <a:latin typeface="Hagrid Text Medium"/>
              </a:rPr>
              <a:t> Converts word tokens into dense vectors (embeddings).</a:t>
            </a:r>
          </a:p>
          <a:p>
            <a:pPr>
              <a:lnSpc>
                <a:spcPts val="3336"/>
              </a:lnSpc>
            </a:pPr>
            <a:r>
              <a:rPr lang="en-US" sz="2383">
                <a:solidFill>
                  <a:srgbClr val="000000"/>
                </a:solidFill>
                <a:latin typeface="Hagrid Text Medium"/>
              </a:rPr>
              <a:t>Parameters: input_dim: Vocabulary size, output_dim: Embedding size (300),input_length: Maximum sequence length (30)</a:t>
            </a:r>
          </a:p>
          <a:p>
            <a:pPr>
              <a:lnSpc>
                <a:spcPts val="3336"/>
              </a:lnSpc>
            </a:pPr>
          </a:p>
          <a:p>
            <a:pPr>
              <a:lnSpc>
                <a:spcPts val="3336"/>
              </a:lnSpc>
            </a:pPr>
            <a:r>
              <a:rPr lang="en-US" sz="2383">
                <a:solidFill>
                  <a:srgbClr val="000000"/>
                </a:solidFill>
                <a:latin typeface="Hagrid Text Bold"/>
              </a:rPr>
              <a:t>2.</a:t>
            </a:r>
            <a:r>
              <a:rPr lang="en-US" sz="2383">
                <a:solidFill>
                  <a:srgbClr val="000000"/>
                </a:solidFill>
                <a:latin typeface="Hagrid Text"/>
              </a:rPr>
              <a:t> </a:t>
            </a:r>
            <a:r>
              <a:rPr lang="en-US" sz="2383">
                <a:solidFill>
                  <a:srgbClr val="000000"/>
                </a:solidFill>
                <a:latin typeface="Hagrid Text Bold"/>
              </a:rPr>
              <a:t>SpatialDropout1D</a:t>
            </a:r>
            <a:r>
              <a:rPr lang="en-US" sz="2383">
                <a:solidFill>
                  <a:srgbClr val="000000"/>
                </a:solidFill>
                <a:latin typeface="Hagrid Text"/>
              </a:rPr>
              <a:t>:</a:t>
            </a:r>
            <a:r>
              <a:rPr lang="en-US" sz="2383">
                <a:solidFill>
                  <a:srgbClr val="000000"/>
                </a:solidFill>
                <a:latin typeface="Hagrid Text Medium"/>
              </a:rPr>
              <a:t> Introduces dropout to randomize entire 1D feature maps for regularization.</a:t>
            </a:r>
          </a:p>
          <a:p>
            <a:pPr>
              <a:lnSpc>
                <a:spcPts val="3336"/>
              </a:lnSpc>
            </a:pPr>
            <a:r>
              <a:rPr lang="en-US" sz="2383">
                <a:solidFill>
                  <a:srgbClr val="000000"/>
                </a:solidFill>
                <a:latin typeface="Hagrid Text Medium"/>
              </a:rPr>
              <a:t>Parameters: rate: Dropout rate (0.2).</a:t>
            </a:r>
          </a:p>
          <a:p>
            <a:pPr>
              <a:lnSpc>
                <a:spcPts val="3336"/>
              </a:lnSpc>
            </a:pPr>
          </a:p>
          <a:p>
            <a:pPr>
              <a:lnSpc>
                <a:spcPts val="3336"/>
              </a:lnSpc>
            </a:pPr>
            <a:r>
              <a:rPr lang="en-US" sz="2383">
                <a:solidFill>
                  <a:srgbClr val="000000"/>
                </a:solidFill>
                <a:latin typeface="Hagrid Text Bold"/>
              </a:rPr>
              <a:t>3. SimpleRNN Layer:</a:t>
            </a:r>
            <a:r>
              <a:rPr lang="en-US" sz="2383">
                <a:solidFill>
                  <a:srgbClr val="000000"/>
                </a:solidFill>
                <a:latin typeface="Hagrid Text Medium"/>
              </a:rPr>
              <a:t> A simple recurrent layer that maintains a memory of previous sequences.</a:t>
            </a:r>
          </a:p>
          <a:p>
            <a:pPr>
              <a:lnSpc>
                <a:spcPts val="3336"/>
              </a:lnSpc>
            </a:pPr>
            <a:r>
              <a:rPr lang="en-US" sz="2383">
                <a:solidFill>
                  <a:srgbClr val="000000"/>
                </a:solidFill>
                <a:latin typeface="Hagrid Text Medium"/>
              </a:rPr>
              <a:t>Parameters: Number of units: 128, Activation: ReLU, dropout: 0.2 (regular dropout), recurrent_dropout: 0.2 (dropout applied between time steps) , return_sequences: True (keeps sequence structure)</a:t>
            </a:r>
          </a:p>
          <a:p>
            <a:pPr>
              <a:lnSpc>
                <a:spcPts val="3336"/>
              </a:lnSpc>
            </a:pPr>
          </a:p>
          <a:p>
            <a:pPr>
              <a:lnSpc>
                <a:spcPts val="3336"/>
              </a:lnSpc>
            </a:pPr>
          </a:p>
          <a:p>
            <a:pPr>
              <a:lnSpc>
                <a:spcPts val="3336"/>
              </a:lnSpc>
            </a:pPr>
          </a:p>
          <a:p>
            <a:pPr>
              <a:lnSpc>
                <a:spcPts val="3336"/>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DAGDGJyHLmo</dc:identifier>
  <dcterms:modified xsi:type="dcterms:W3CDTF">2011-08-01T06:04:30Z</dcterms:modified>
  <cp:revision>1</cp:revision>
  <dc:title>Green and Orange Professional Business Project Proposal Tech Company Presentation</dc:title>
</cp:coreProperties>
</file>

<file path=docProps/thumbnail.jpeg>
</file>